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516" r:id="rId2"/>
    <p:sldId id="1746" r:id="rId3"/>
    <p:sldId id="1748" r:id="rId4"/>
    <p:sldId id="648" r:id="rId5"/>
    <p:sldId id="480" r:id="rId6"/>
    <p:sldId id="1749" r:id="rId7"/>
    <p:sldId id="482" r:id="rId8"/>
    <p:sldId id="522" r:id="rId9"/>
    <p:sldId id="844" r:id="rId10"/>
    <p:sldId id="1750" r:id="rId11"/>
    <p:sldId id="1751" r:id="rId12"/>
    <p:sldId id="1754" r:id="rId13"/>
    <p:sldId id="1752" r:id="rId14"/>
    <p:sldId id="1753" r:id="rId15"/>
    <p:sldId id="1755" r:id="rId16"/>
    <p:sldId id="1756" r:id="rId17"/>
    <p:sldId id="1757" r:id="rId18"/>
    <p:sldId id="1598" r:id="rId19"/>
    <p:sldId id="1758" r:id="rId20"/>
    <p:sldId id="1616" r:id="rId21"/>
    <p:sldId id="1760" r:id="rId22"/>
    <p:sldId id="1759" r:id="rId23"/>
    <p:sldId id="1620" r:id="rId24"/>
    <p:sldId id="1761" r:id="rId25"/>
    <p:sldId id="1762" r:id="rId26"/>
    <p:sldId id="1621" r:id="rId27"/>
    <p:sldId id="1695" r:id="rId28"/>
    <p:sldId id="1628" r:id="rId29"/>
    <p:sldId id="1631" r:id="rId30"/>
    <p:sldId id="1725" r:id="rId31"/>
    <p:sldId id="1735" r:id="rId32"/>
    <p:sldId id="1737" r:id="rId33"/>
    <p:sldId id="1629" r:id="rId34"/>
    <p:sldId id="1697" r:id="rId35"/>
    <p:sldId id="1707" r:id="rId36"/>
    <p:sldId id="1701" r:id="rId37"/>
    <p:sldId id="1700" r:id="rId38"/>
    <p:sldId id="1711" r:id="rId39"/>
    <p:sldId id="1702" r:id="rId40"/>
    <p:sldId id="1712" r:id="rId41"/>
    <p:sldId id="1703" r:id="rId42"/>
    <p:sldId id="1713" r:id="rId43"/>
    <p:sldId id="1704" r:id="rId44"/>
    <p:sldId id="1714" r:id="rId45"/>
    <p:sldId id="1705" r:id="rId46"/>
    <p:sldId id="1653" r:id="rId47"/>
    <p:sldId id="1715" r:id="rId48"/>
    <p:sldId id="1652" r:id="rId49"/>
    <p:sldId id="1640" r:id="rId50"/>
    <p:sldId id="1763" r:id="rId51"/>
    <p:sldId id="1699" r:id="rId52"/>
    <p:sldId id="1708" r:id="rId53"/>
    <p:sldId id="1764" r:id="rId54"/>
    <p:sldId id="1765" r:id="rId55"/>
    <p:sldId id="1671" r:id="rId56"/>
    <p:sldId id="1738" r:id="rId57"/>
    <p:sldId id="1739" r:id="rId58"/>
    <p:sldId id="1740" r:id="rId59"/>
    <p:sldId id="1742" r:id="rId60"/>
    <p:sldId id="1743" r:id="rId61"/>
    <p:sldId id="1745" r:id="rId62"/>
    <p:sldId id="1641" r:id="rId63"/>
    <p:sldId id="1600" r:id="rId64"/>
    <p:sldId id="1601" r:id="rId65"/>
  </p:sldIdLst>
  <p:sldSz cx="9144000" cy="5143500" type="screen16x9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4">
          <p15:clr>
            <a:srgbClr val="A4A3A4"/>
          </p15:clr>
        </p15:guide>
        <p15:guide id="2" orient="horz" pos="2582">
          <p15:clr>
            <a:srgbClr val="A4A3A4"/>
          </p15:clr>
        </p15:guide>
        <p15:guide id="3" pos="28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568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68FC"/>
    <a:srgbClr val="5AADD6"/>
    <a:srgbClr val="E07A6F"/>
    <a:srgbClr val="E6C168"/>
    <a:srgbClr val="FFFFFF"/>
    <a:srgbClr val="E1FEFF"/>
    <a:srgbClr val="C00000"/>
    <a:srgbClr val="E7F4FF"/>
    <a:srgbClr val="D5EBFF"/>
    <a:srgbClr val="FE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30" autoAdjust="0"/>
    <p:restoredTop sz="91784" autoAdjust="0"/>
  </p:normalViewPr>
  <p:slideViewPr>
    <p:cSldViewPr>
      <p:cViewPr varScale="1">
        <p:scale>
          <a:sx n="79" d="100"/>
          <a:sy n="79" d="100"/>
        </p:scale>
        <p:origin x="-16" y="200"/>
      </p:cViewPr>
      <p:guideLst>
        <p:guide orient="horz" pos="1444"/>
        <p:guide orient="horz" pos="2582"/>
        <p:guide pos="280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24"/>
    </p:cViewPr>
  </p:sorterViewPr>
  <p:notesViewPr>
    <p:cSldViewPr>
      <p:cViewPr varScale="1">
        <p:scale>
          <a:sx n="47" d="100"/>
          <a:sy n="47" d="100"/>
        </p:scale>
        <p:origin x="2784" y="52"/>
      </p:cViewPr>
      <p:guideLst>
        <p:guide orient="horz" pos="2568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fld id="{DB3C531B-D83C-493A-84AD-316F78881EC3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3181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Tahoma" panose="020B0604030504040204" pitchFamily="34" charset="0"/>
                <a:ea typeface="+mn-ea"/>
              </a:defRPr>
            </a:lvl1pPr>
          </a:lstStyle>
          <a:p>
            <a:pPr>
              <a:defRPr/>
            </a:pPr>
            <a:fld id="{CB801823-96DB-4EC2-991A-2DEE593AD1DA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43211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  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0456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FE8627-E78D-4033-B25B-4BD772090628}" type="slidenum">
              <a:rPr lang="zh-CN" altLang="en-US"/>
              <a:t>13</a:t>
            </a:fld>
            <a:endParaRPr lang="en-US" altLang="zh-CN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3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53250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53251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1A07D3AA-FA63-47B0-B2D4-DE5B174C4CA9}" type="slidenum">
              <a:rPr lang="zh-CN" altLang="en-US" smtClean="0">
                <a:latin typeface="Tahoma" panose="020B0604030504040204" pitchFamily="34" charset="0"/>
                <a:ea typeface="宋体" panose="02010600030101010101" pitchFamily="2" charset="-122"/>
              </a:rPr>
              <a:pPr/>
              <a:t>14</a:t>
            </a:fld>
            <a:endParaRPr lang="zh-CN" altLang="en-US" smtClean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0055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FE8627-E78D-4033-B25B-4BD772090628}" type="slidenum">
              <a:rPr lang="zh-CN" altLang="en-US"/>
              <a:t>15</a:t>
            </a:fld>
            <a:endParaRPr lang="en-US" altLang="zh-CN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29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FE8627-E78D-4033-B25B-4BD772090628}" type="slidenum">
              <a:rPr lang="zh-CN" altLang="en-US"/>
              <a:t>16</a:t>
            </a:fld>
            <a:endParaRPr lang="en-US" altLang="zh-CN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139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FE8627-E78D-4033-B25B-4BD772090628}" type="slidenum">
              <a:rPr lang="zh-CN" altLang="en-US"/>
              <a:t>17</a:t>
            </a:fld>
            <a:endParaRPr lang="en-US" altLang="zh-CN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965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第二节课结束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1503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FE8627-E78D-4033-B25B-4BD772090628}" type="slidenum">
              <a:rPr lang="zh-CN" altLang="en-US"/>
              <a:t>19</a:t>
            </a:fld>
            <a:endParaRPr lang="en-US" altLang="zh-CN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01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7217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5120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51203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E216EDB7-ED48-43E9-ABBB-4E26005E0BB5}" type="slidenum">
              <a:rPr lang="zh-CN" altLang="en-US" smtClean="0">
                <a:latin typeface="Tahoma" panose="020B0604030504040204" pitchFamily="34" charset="0"/>
                <a:ea typeface="宋体" panose="02010600030101010101" pitchFamily="2" charset="-122"/>
              </a:rPr>
              <a:pPr/>
              <a:t>21</a:t>
            </a:fld>
            <a:endParaRPr lang="zh-CN" altLang="en-US" smtClean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5907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53250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53251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1A07D3AA-FA63-47B0-B2D4-DE5B174C4CA9}" type="slidenum">
              <a:rPr lang="zh-CN" altLang="en-US" smtClean="0">
                <a:latin typeface="Tahoma" panose="020B0604030504040204" pitchFamily="34" charset="0"/>
                <a:ea typeface="宋体" panose="02010600030101010101" pitchFamily="2" charset="-122"/>
              </a:rPr>
              <a:pPr/>
              <a:t>22</a:t>
            </a:fld>
            <a:endParaRPr lang="zh-CN" altLang="en-US" smtClean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573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ea typeface="宋体" panose="02010600030101010101" pitchFamily="2" charset="-122"/>
              </a:rPr>
              <a:t>作业点评：点评作业的提交情况和共性问题（可以让提问部分学生以准确了解有哪些共性问题），目的是给学员作业反馈以促进学员完成作业的积极性</a:t>
            </a:r>
            <a:endParaRPr lang="en-US" altLang="zh-CN" dirty="0"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0843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FE8627-E78D-4033-B25B-4BD772090628}" type="slidenum">
              <a:rPr lang="zh-CN" altLang="en-US"/>
              <a:t>24</a:t>
            </a:fld>
            <a:endParaRPr lang="en-US" altLang="zh-CN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1622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FE8627-E78D-4033-B25B-4BD772090628}" type="slidenum">
              <a:rPr lang="zh-CN" altLang="en-US"/>
              <a:t>25</a:t>
            </a:fld>
            <a:endParaRPr lang="en-US" altLang="zh-CN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145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第二节课结束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69273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1231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9708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第二节课结束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1443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pPr lvl="1"/>
            <a:r>
              <a:rPr lang="zh-CN" altLang="en-US" dirty="0"/>
              <a:t>我们建立网络连接的时候采用传统模式（</a:t>
            </a:r>
            <a:r>
              <a:rPr lang="en" altLang="zh-CN" dirty="0"/>
              <a:t>BIO</a:t>
            </a:r>
            <a:r>
              <a:rPr lang="zh-CN" altLang="en-US" dirty="0"/>
              <a:t>模式），需要先在服务端启动一个</a:t>
            </a:r>
            <a:r>
              <a:rPr lang="en" altLang="zh-CN" dirty="0" err="1"/>
              <a:t>ServerSocket</a:t>
            </a:r>
            <a:r>
              <a:rPr lang="zh-CN" altLang="en" dirty="0"/>
              <a:t>，</a:t>
            </a:r>
            <a:r>
              <a:rPr lang="zh-CN" altLang="en-US" dirty="0"/>
              <a:t>然后在客户端启动</a:t>
            </a:r>
            <a:r>
              <a:rPr lang="en" altLang="zh-CN" dirty="0"/>
              <a:t>Socket</a:t>
            </a:r>
            <a:r>
              <a:rPr lang="zh-CN" altLang="en-US" dirty="0"/>
              <a:t>来对服务端进行通信，默认情况下服务端需要对每个请求建立一系列线程等待请求，而客户端发送请求后，先咨询服务端是否有线程相应，如果没有则会一直等待或者遭到拒绝请求，如果有的话，客户端会线程会等待请求结束后才继续执行。然而操作系统本身也对线程的总数有一定的限制。如果客户端的请求过多，服务端程序可能会因为不堪重负而拒绝客户端的请求，甚至服务器可能会因此而瘫痪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71530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同学用杯子装水，打开水龙头装满水然后离开。这一过程就可以看成是使用了阻塞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模型，因为如果水龙头没有水，他也要等到有水并装满杯子才能离开去做别的事情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18167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1625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同学也用杯子装水，打开水龙头后发现没有水，它离开了，过一会他又拿着杯子来看看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……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在中间离开的这些时间里，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同学离开了装水现场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回到用户进程空间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，可以做他自己的事情。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7175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正式授课前进行统一测试。测试内容为上次课布置的预习测试题。本教学环节目的是强化学生进行预习的意识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65158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10165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同学拿着杯子去装水，装水的时候正好遇到了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同学去装水，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同学只能等待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同学装完了水，他才能装水。整个过程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同学不可以做别的事情，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39369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同步的好处：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、同步流程对结果处理通常更为简单，可以就近处理。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、同步流程对结果的处理始终和前文保持在一个上下文内。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、同步流程可以很容易捕获、处理异常。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、同步流程是最天然的控制过程顺序执行的方式。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74455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同学让舍管阿姨将杯子装满水后通知他。整个过程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同学都可以做别的事情，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98655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异步的好处：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、异步流程可以立即给调用方返回初步的结果。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、异步流程可以延迟给调用方最终的结果数据，在此期间可以做更多额外的工作，例如结果记录等等。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、异步流程在执行的过程中，可以释放占用的线程等资源，避免阻塞，等到结果产生再重新获取线程处理。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、异步流程可以等多次调用的结果出来后，再统一返回一次结果集合，提高响应效率。</a:t>
            </a:r>
          </a:p>
        </p:txBody>
      </p:sp>
    </p:spTree>
    <p:extLst>
      <p:ext uri="{BB962C8B-B14F-4D97-AF65-F5344CB8AC3E}">
        <p14:creationId xmlns:p14="http://schemas.microsoft.com/office/powerpoint/2010/main" val="40382047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字符集就是为每个字符编个号码而已。不存在任何技术难度！任何人都可以制定自己独有的字符集，只要为每个字符编个号码即可。比如讲“刚”字编号为</a:t>
            </a:r>
            <a:r>
              <a:rPr lang="en-US" altLang="zh-CN" dirty="0"/>
              <a:t>65</a:t>
            </a:r>
            <a:r>
              <a:rPr lang="zh-CN" altLang="en-US" dirty="0"/>
              <a:t>，这样“刚”转换成二进制就是</a:t>
            </a:r>
            <a:r>
              <a:rPr lang="en-US" altLang="zh-CN" dirty="0"/>
              <a:t>01000001</a:t>
            </a:r>
            <a:r>
              <a:rPr lang="zh-CN" altLang="en-US" dirty="0"/>
              <a:t>；反过来</a:t>
            </a:r>
            <a:r>
              <a:rPr lang="en-US" altLang="zh-CN" dirty="0"/>
              <a:t>01000001</a:t>
            </a:r>
            <a:r>
              <a:rPr lang="zh-CN" altLang="en-US" dirty="0"/>
              <a:t>也可以恢复成“刚”字。当然，如果每个人都制定了自己独有的字符集，那程序就没办法交流了；</a:t>
            </a:r>
            <a:r>
              <a:rPr lang="en" altLang="zh-CN" dirty="0"/>
              <a:t>A</a:t>
            </a:r>
            <a:r>
              <a:rPr lang="zh-CN" altLang="en-US" dirty="0"/>
              <a:t>程序使用</a:t>
            </a:r>
            <a:r>
              <a:rPr lang="en" altLang="zh-CN" dirty="0"/>
              <a:t>A</a:t>
            </a:r>
            <a:r>
              <a:rPr lang="zh-CN" altLang="en-US" dirty="0"/>
              <a:t>字符集（</a:t>
            </a:r>
            <a:r>
              <a:rPr lang="en" altLang="zh-CN" dirty="0"/>
              <a:t>A</a:t>
            </a:r>
            <a:r>
              <a:rPr lang="zh-CN" altLang="en-US" dirty="0"/>
              <a:t>字符集中的“刚”字编号为</a:t>
            </a:r>
            <a:r>
              <a:rPr lang="en-US" altLang="zh-CN" dirty="0"/>
              <a:t>65</a:t>
            </a:r>
            <a:r>
              <a:rPr lang="zh-CN" altLang="en-US" dirty="0"/>
              <a:t>），</a:t>
            </a:r>
            <a:r>
              <a:rPr lang="en" altLang="zh-CN" dirty="0"/>
              <a:t>A</a:t>
            </a:r>
            <a:r>
              <a:rPr lang="zh-CN" altLang="en-US" dirty="0"/>
              <a:t>程序保存“刚”字是保存的是</a:t>
            </a:r>
            <a:r>
              <a:rPr lang="en-US" altLang="zh-CN" dirty="0"/>
              <a:t>01000001</a:t>
            </a:r>
            <a:r>
              <a:rPr lang="zh-CN" altLang="en-US" dirty="0"/>
              <a:t>；</a:t>
            </a:r>
            <a:r>
              <a:rPr lang="en" altLang="zh-CN" dirty="0"/>
              <a:t>B</a:t>
            </a:r>
            <a:r>
              <a:rPr lang="zh-CN" altLang="en-US" dirty="0"/>
              <a:t>程序使用</a:t>
            </a:r>
            <a:r>
              <a:rPr lang="en" altLang="zh-CN" dirty="0"/>
              <a:t>B</a:t>
            </a:r>
            <a:r>
              <a:rPr lang="zh-CN" altLang="en-US" dirty="0"/>
              <a:t>字符集（</a:t>
            </a:r>
            <a:r>
              <a:rPr lang="en" altLang="zh-CN" dirty="0"/>
              <a:t>B</a:t>
            </a:r>
            <a:r>
              <a:rPr lang="zh-CN" altLang="en-US" dirty="0"/>
              <a:t>字符集中编号为</a:t>
            </a:r>
            <a:r>
              <a:rPr lang="en-US" altLang="zh-CN" dirty="0"/>
              <a:t>65</a:t>
            </a:r>
            <a:r>
              <a:rPr lang="zh-CN" altLang="en-US" dirty="0"/>
              <a:t>的可能是其他字符，或者根本没有字符编号为</a:t>
            </a:r>
            <a:r>
              <a:rPr lang="en-US" altLang="zh-CN" dirty="0"/>
              <a:t>65</a:t>
            </a:r>
            <a:r>
              <a:rPr lang="zh-CN" altLang="en-US" dirty="0"/>
              <a:t>），那么</a:t>
            </a:r>
            <a:r>
              <a:rPr lang="en" altLang="zh-CN" dirty="0"/>
              <a:t>B</a:t>
            </a:r>
            <a:r>
              <a:rPr lang="zh-CN" altLang="en-US" dirty="0"/>
              <a:t>程序读取</a:t>
            </a:r>
            <a:r>
              <a:rPr lang="en-US" altLang="zh-CN" dirty="0"/>
              <a:t>01000001</a:t>
            </a:r>
            <a:r>
              <a:rPr lang="zh-CN" altLang="en-US" dirty="0"/>
              <a:t>后，再按</a:t>
            </a:r>
            <a:r>
              <a:rPr lang="en" altLang="zh-CN" dirty="0"/>
              <a:t>B</a:t>
            </a:r>
            <a:r>
              <a:rPr lang="zh-CN" altLang="en-US" dirty="0"/>
              <a:t>字符集恢复出来自然就得不到“刚”字了。因此还是应该使用大家所认同的字符集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48454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80995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简单的说字符集就规定了某个文字对应的二进制数字存放方式（编码）和某串二进制数值代表了哪个文字（解 码）的转换关系。</a:t>
            </a:r>
          </a:p>
        </p:txBody>
      </p:sp>
    </p:spTree>
    <p:extLst>
      <p:ext uri="{BB962C8B-B14F-4D97-AF65-F5344CB8AC3E}">
        <p14:creationId xmlns:p14="http://schemas.microsoft.com/office/powerpoint/2010/main" val="32595259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pPr lvl="1"/>
            <a:r>
              <a:rPr lang="zh-CN" altLang="en-US" dirty="0"/>
              <a:t>我们建立网络连接的时候采用传统模式（</a:t>
            </a:r>
            <a:r>
              <a:rPr lang="en" altLang="zh-CN" dirty="0"/>
              <a:t>BIO</a:t>
            </a:r>
            <a:r>
              <a:rPr lang="zh-CN" altLang="en-US" dirty="0"/>
              <a:t>模式），需要先在服务端启动一个</a:t>
            </a:r>
            <a:r>
              <a:rPr lang="en" altLang="zh-CN" dirty="0" err="1"/>
              <a:t>ServerSocket</a:t>
            </a:r>
            <a:r>
              <a:rPr lang="zh-CN" altLang="en" dirty="0"/>
              <a:t>，</a:t>
            </a:r>
            <a:r>
              <a:rPr lang="zh-CN" altLang="en-US" dirty="0"/>
              <a:t>然后在客户端启动</a:t>
            </a:r>
            <a:r>
              <a:rPr lang="en" altLang="zh-CN" dirty="0"/>
              <a:t>Socket</a:t>
            </a:r>
            <a:r>
              <a:rPr lang="zh-CN" altLang="en-US" dirty="0"/>
              <a:t>来对服务端进行通信，默认情况下服务端需要对每个请求建立一系列线程等待请求，而客户端发送请求后，先咨询服务端是否有线程相应，如果没有则会一直等待或者遭到拒绝请求，如果有的话，客户端会线程会等待请求结束后才继续执行。然而操作系统本身也对线程的总数有一定的限制。如果客户端的请求过多，服务端程序可能会因为不堪重负而拒绝客户端的请求，甚至服务器可能会因此而瘫痪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48633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6841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22663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第二节课结束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4189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1620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9171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FE8627-E78D-4033-B25B-4BD772090628}" type="slidenum">
              <a:rPr lang="zh-CN" altLang="en-US"/>
              <a:t>10</a:t>
            </a:fld>
            <a:endParaRPr lang="en-US" altLang="zh-CN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593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FE8627-E78D-4033-B25B-4BD772090628}" type="slidenum">
              <a:rPr lang="zh-CN" altLang="en-US"/>
              <a:t>11</a:t>
            </a:fld>
            <a:endParaRPr lang="en-US" altLang="zh-CN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041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53250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53251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fld id="{1A07D3AA-FA63-47B0-B2D4-DE5B174C4CA9}" type="slidenum">
              <a:rPr lang="zh-CN" altLang="en-US" smtClean="0">
                <a:latin typeface="Tahoma" panose="020B0604030504040204" pitchFamily="34" charset="0"/>
                <a:ea typeface="宋体" panose="02010600030101010101" pitchFamily="2" charset="-122"/>
              </a:rPr>
              <a:pPr/>
              <a:t>12</a:t>
            </a:fld>
            <a:endParaRPr lang="zh-CN" altLang="en-US" smtClean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6635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接连接符 14"/>
          <p:cNvSpPr>
            <a:spLocks noChangeShapeType="1"/>
          </p:cNvSpPr>
          <p:nvPr userDrawn="1"/>
        </p:nvSpPr>
        <p:spPr bwMode="auto">
          <a:xfrm>
            <a:off x="1671638" y="951313"/>
            <a:ext cx="0" cy="4192190"/>
          </a:xfrm>
          <a:prstGeom prst="line">
            <a:avLst/>
          </a:prstGeom>
          <a:noFill/>
          <a:ln w="9525">
            <a:solidFill>
              <a:schemeClr val="accent1"/>
            </a:solidFill>
            <a:miter lim="800000"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lang="zh-CN" altLang="en-US" sz="2000" b="0" dirty="0">
                <a:solidFill>
                  <a:srgbClr val="0070C0"/>
                </a:solidFill>
              </a:defRPr>
            </a:lvl1pPr>
          </a:lstStyle>
          <a:p>
            <a:pPr lvl="0" algn="r"/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835696" y="843559"/>
            <a:ext cx="6984776" cy="3744416"/>
          </a:xfrm>
          <a:prstGeom prst="rect">
            <a:avLst/>
          </a:prstGeom>
        </p:spPr>
        <p:txBody>
          <a:bodyPr/>
          <a:lstStyle>
            <a:lvl1pPr>
              <a:lnSpc>
                <a:spcPts val="2500"/>
              </a:lnSpc>
              <a:buSzPct val="100000"/>
              <a:buFont typeface="Wingdings" panose="05000000000000000000" pitchFamily="2" charset="2"/>
              <a:buChar char="n"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2500"/>
              </a:lnSpc>
              <a:buSzPct val="100000"/>
              <a:buFont typeface="Wingdings" panose="05000000000000000000" pitchFamily="2" charset="2"/>
              <a:buChar char="u"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2500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0" hasCustomPrompt="1"/>
          </p:nvPr>
        </p:nvSpPr>
        <p:spPr>
          <a:xfrm>
            <a:off x="107504" y="843558"/>
            <a:ext cx="1440160" cy="3744416"/>
          </a:xfrm>
          <a:prstGeom prst="rect">
            <a:avLst/>
          </a:prstGeom>
        </p:spPr>
        <p:txBody>
          <a:bodyPr/>
          <a:lstStyle>
            <a:lvl1pPr>
              <a:lnSpc>
                <a:spcPts val="2500"/>
              </a:lnSpc>
              <a:buSzPct val="100000"/>
              <a:buFont typeface="Wingdings" panose="05000000000000000000" pitchFamily="2" charset="2"/>
              <a:buChar char="n"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2500"/>
              </a:lnSpc>
              <a:buSzPct val="100000"/>
              <a:buFont typeface="Wingdings" panose="05000000000000000000" pitchFamily="2" charset="2"/>
              <a:buChar char="u"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2500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单击此处编辑式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lang="zh-CN" altLang="en-US" sz="2000" b="0" dirty="0">
                <a:solidFill>
                  <a:srgbClr val="0070C0"/>
                </a:solidFill>
              </a:defRPr>
            </a:lvl1pPr>
          </a:lstStyle>
          <a:p>
            <a:pPr lvl="0" algn="r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685800" y="1253209"/>
            <a:ext cx="7772400" cy="1102519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defRPr sz="4000" b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4" name="副标题 2"/>
          <p:cNvSpPr>
            <a:spLocks noGrp="1"/>
          </p:cNvSpPr>
          <p:nvPr>
            <p:ph type="subTitle" idx="1"/>
          </p:nvPr>
        </p:nvSpPr>
        <p:spPr>
          <a:xfrm>
            <a:off x="683568" y="2283718"/>
            <a:ext cx="7776864" cy="5940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23" name="图片 6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3082826"/>
            <a:ext cx="9155113" cy="208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圆角矩形 4"/>
          <p:cNvSpPr>
            <a:spLocks noChangeArrowheads="1"/>
          </p:cNvSpPr>
          <p:nvPr userDrawn="1"/>
        </p:nvSpPr>
        <p:spPr bwMode="auto">
          <a:xfrm>
            <a:off x="2442815" y="3962401"/>
            <a:ext cx="4289425" cy="359569"/>
          </a:xfrm>
          <a:prstGeom prst="roundRect">
            <a:avLst>
              <a:gd name="adj" fmla="val 7292"/>
            </a:avLst>
          </a:prstGeom>
          <a:solidFill>
            <a:srgbClr val="FFFFFF">
              <a:alpha val="3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知识很简单  学习很快乐</a:t>
            </a:r>
            <a:endParaRPr lang="zh-CN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文本框 147"/>
          <p:cNvSpPr>
            <a:spLocks noChangeArrowheads="1"/>
          </p:cNvSpPr>
          <p:nvPr userDrawn="1"/>
        </p:nvSpPr>
        <p:spPr bwMode="auto">
          <a:xfrm>
            <a:off x="2442812" y="3507854"/>
            <a:ext cx="4267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《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Java</a:t>
            </a:r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进阶</a:t>
            </a:r>
            <a:r>
              <a:rPr lang="en-US" altLang="zh-CN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》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八维教育研究院</a:t>
            </a:r>
            <a:endParaRPr lang="zh-CN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2000" b="0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203598"/>
            <a:ext cx="8352928" cy="3137572"/>
          </a:xfrm>
          <a:prstGeom prst="rect">
            <a:avLst/>
          </a:prstGeom>
        </p:spPr>
        <p:txBody>
          <a:bodyPr/>
          <a:lstStyle>
            <a:lvl1pPr>
              <a:lnSpc>
                <a:spcPts val="2500"/>
              </a:lnSpc>
              <a:buSzPct val="100000"/>
              <a:buFont typeface="Wingdings" panose="05000000000000000000" pitchFamily="2" charset="2"/>
              <a:buChar char="n"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2500"/>
              </a:lnSpc>
              <a:buSzPct val="100000"/>
              <a:buFont typeface="Wingdings" panose="05000000000000000000" pitchFamily="2" charset="2"/>
              <a:buChar char="u"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2500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副标题 2"/>
          <p:cNvSpPr>
            <a:spLocks noGrp="1"/>
          </p:cNvSpPr>
          <p:nvPr>
            <p:ph type="subTitle" idx="10" hasCustomPrompt="1"/>
          </p:nvPr>
        </p:nvSpPr>
        <p:spPr>
          <a:xfrm>
            <a:off x="467544" y="771550"/>
            <a:ext cx="7488832" cy="3600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</a:t>
            </a:r>
          </a:p>
        </p:txBody>
      </p:sp>
      <p:sp>
        <p:nvSpPr>
          <p:cNvPr id="10" name="矩形 17"/>
          <p:cNvSpPr>
            <a:spLocks noChangeArrowheads="1"/>
          </p:cNvSpPr>
          <p:nvPr userDrawn="1"/>
        </p:nvSpPr>
        <p:spPr bwMode="auto">
          <a:xfrm>
            <a:off x="0" y="771550"/>
            <a:ext cx="161764" cy="330994"/>
          </a:xfrm>
          <a:prstGeom prst="rect">
            <a:avLst/>
          </a:prstGeom>
          <a:solidFill>
            <a:srgbClr val="3F95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2000" b="0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843558"/>
            <a:ext cx="8352928" cy="3600400"/>
          </a:xfrm>
          <a:prstGeom prst="rect">
            <a:avLst/>
          </a:prstGeom>
        </p:spPr>
        <p:txBody>
          <a:bodyPr/>
          <a:lstStyle>
            <a:lvl1pPr>
              <a:lnSpc>
                <a:spcPts val="2500"/>
              </a:lnSpc>
              <a:buSzPct val="100000"/>
              <a:buFont typeface="Wingdings" panose="05000000000000000000" pitchFamily="2" charset="2"/>
              <a:buChar char="n"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2500"/>
              </a:lnSpc>
              <a:buSzPct val="100000"/>
              <a:buFont typeface="Wingdings" panose="05000000000000000000" pitchFamily="2" charset="2"/>
              <a:buChar char="u"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2500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不带方块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2000" b="0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71550"/>
            <a:ext cx="8640960" cy="3744416"/>
          </a:xfrm>
          <a:prstGeom prst="rect">
            <a:avLst/>
          </a:prstGeom>
        </p:spPr>
        <p:txBody>
          <a:bodyPr/>
          <a:lstStyle>
            <a:lvl1pPr>
              <a:lnSpc>
                <a:spcPts val="2500"/>
              </a:lnSpc>
              <a:buSzPct val="100000"/>
              <a:buFont typeface="Wingdings" panose="05000000000000000000" pitchFamily="2" charset="2"/>
              <a:buChar char="n"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2500"/>
              </a:lnSpc>
              <a:buSzPct val="100000"/>
              <a:buFont typeface="Wingdings" panose="05000000000000000000" pitchFamily="2" charset="2"/>
              <a:buChar char="u"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2500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带方块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r">
              <a:defRPr sz="2000" b="0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203598"/>
            <a:ext cx="8352928" cy="3137572"/>
          </a:xfrm>
          <a:prstGeom prst="rect">
            <a:avLst/>
          </a:prstGeom>
        </p:spPr>
        <p:txBody>
          <a:bodyPr/>
          <a:lstStyle>
            <a:lvl1pPr>
              <a:lnSpc>
                <a:spcPts val="2500"/>
              </a:lnSpc>
              <a:buSzPct val="100000"/>
              <a:buFont typeface="Wingdings" panose="05000000000000000000" pitchFamily="2" charset="2"/>
              <a:buChar char="n"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ts val="2500"/>
              </a:lnSpc>
              <a:buSzPct val="100000"/>
              <a:buFont typeface="Wingdings" panose="05000000000000000000" pitchFamily="2" charset="2"/>
              <a:buChar char="u"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ts val="2500"/>
              </a:lnSpc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3pPr>
            <a:lvl4pPr>
              <a:defRPr sz="1800" b="1">
                <a:latin typeface="+mn-lt"/>
                <a:ea typeface="+mn-ea"/>
              </a:defRPr>
            </a:lvl4pPr>
            <a:lvl5pPr>
              <a:defRPr sz="1600" b="1">
                <a:latin typeface="+mn-lt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副标题 2"/>
          <p:cNvSpPr>
            <a:spLocks noGrp="1"/>
          </p:cNvSpPr>
          <p:nvPr>
            <p:ph type="subTitle" idx="10" hasCustomPrompt="1"/>
          </p:nvPr>
        </p:nvSpPr>
        <p:spPr>
          <a:xfrm>
            <a:off x="467544" y="771550"/>
            <a:ext cx="7488832" cy="3600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</a:t>
            </a:r>
          </a:p>
        </p:txBody>
      </p:sp>
      <p:sp>
        <p:nvSpPr>
          <p:cNvPr id="10" name="矩形 17"/>
          <p:cNvSpPr>
            <a:spLocks noChangeArrowheads="1"/>
          </p:cNvSpPr>
          <p:nvPr userDrawn="1"/>
        </p:nvSpPr>
        <p:spPr bwMode="auto">
          <a:xfrm>
            <a:off x="0" y="771550"/>
            <a:ext cx="161764" cy="330994"/>
          </a:xfrm>
          <a:prstGeom prst="rect">
            <a:avLst/>
          </a:prstGeom>
          <a:solidFill>
            <a:srgbClr val="3F95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3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矩形 17"/>
          <p:cNvSpPr>
            <a:spLocks noChangeArrowheads="1"/>
          </p:cNvSpPr>
          <p:nvPr userDrawn="1"/>
        </p:nvSpPr>
        <p:spPr bwMode="auto">
          <a:xfrm>
            <a:off x="8623697" y="4693446"/>
            <a:ext cx="522684" cy="330994"/>
          </a:xfrm>
          <a:prstGeom prst="rect">
            <a:avLst/>
          </a:prstGeom>
          <a:solidFill>
            <a:srgbClr val="3F95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8" name="矩形 31"/>
          <p:cNvSpPr>
            <a:spLocks noChangeArrowheads="1"/>
          </p:cNvSpPr>
          <p:nvPr userDrawn="1"/>
        </p:nvSpPr>
        <p:spPr bwMode="auto">
          <a:xfrm flipV="1">
            <a:off x="3" y="555526"/>
            <a:ext cx="9146381" cy="41126"/>
          </a:xfrm>
          <a:prstGeom prst="rect">
            <a:avLst/>
          </a:prstGeom>
          <a:solidFill>
            <a:srgbClr val="3F95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9" name="TextBox 15"/>
          <p:cNvSpPr>
            <a:spLocks noChangeArrowheads="1"/>
          </p:cNvSpPr>
          <p:nvPr userDrawn="1"/>
        </p:nvSpPr>
        <p:spPr bwMode="auto">
          <a:xfrm>
            <a:off x="8792769" y="4731544"/>
            <a:ext cx="4716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0D41CE8-2465-49E5-8469-C528E9CDFDF7}" type="slidenum">
              <a:rPr lang="zh-CN" altLang="en-US" sz="160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‹#›</a:t>
            </a:fld>
            <a:r>
              <a:rPr lang="zh-CN" altLang="en-US" sz="1600">
                <a:solidFill>
                  <a:schemeClr val="bg1"/>
                </a:solidFill>
                <a:latin typeface="Calibri" panose="020F0502020204030204" pitchFamily="34" charset="0"/>
                <a:sym typeface="宋体" panose="02010600030101010101" pitchFamily="2" charset="-122"/>
              </a:rPr>
              <a:t> </a:t>
            </a:r>
            <a:endParaRPr lang="zh-CN" alt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9" name="图片 3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8438"/>
            <a:ext cx="1547664" cy="395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</p:sldLayoutIdLst>
  <p:txStyles>
    <p:titleStyle>
      <a:lvl1pPr marL="913130" indent="-91313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Browallia New" panose="020B0604020202020204" charset="0"/>
        </a:defRPr>
      </a:lvl1pPr>
      <a:lvl2pPr marL="913130" indent="-91313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wallia New" panose="020B0604020202020204" charset="0"/>
          <a:ea typeface="微软雅黑" panose="020B0503020204020204" pitchFamily="34" charset="-122"/>
          <a:sym typeface="Browallia New" panose="020B0604020202020204" charset="0"/>
        </a:defRPr>
      </a:lvl2pPr>
      <a:lvl3pPr marL="913130" indent="-91313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wallia New" panose="020B0604020202020204" charset="0"/>
          <a:ea typeface="微软雅黑" panose="020B0503020204020204" pitchFamily="34" charset="-122"/>
          <a:sym typeface="Browallia New" panose="020B0604020202020204" charset="0"/>
        </a:defRPr>
      </a:lvl3pPr>
      <a:lvl4pPr marL="913130" indent="-91313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wallia New" panose="020B0604020202020204" charset="0"/>
          <a:ea typeface="微软雅黑" panose="020B0503020204020204" pitchFamily="34" charset="-122"/>
          <a:sym typeface="Browallia New" panose="020B0604020202020204" charset="0"/>
        </a:defRPr>
      </a:lvl4pPr>
      <a:lvl5pPr marL="913130" indent="-91313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wallia New" panose="020B0604020202020204" charset="0"/>
          <a:ea typeface="微软雅黑" panose="020B0503020204020204" pitchFamily="34" charset="-122"/>
          <a:sym typeface="Browallia New" panose="020B060402020202020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wallia New" panose="020B0604020202020204" charset="0"/>
          <a:ea typeface="微软雅黑" panose="020B0503020204020204" pitchFamily="34" charset="-122"/>
          <a:sym typeface="Browallia New" panose="020B060402020202020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wallia New" panose="020B0604020202020204" charset="0"/>
          <a:ea typeface="微软雅黑" panose="020B0503020204020204" pitchFamily="34" charset="-122"/>
          <a:sym typeface="Browallia New" panose="020B060402020202020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wallia New" panose="020B0604020202020204" charset="0"/>
          <a:ea typeface="微软雅黑" panose="020B0503020204020204" pitchFamily="34" charset="-122"/>
          <a:sym typeface="Browallia New" panose="020B060402020202020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rowallia New" panose="020B0604020202020204" charset="0"/>
          <a:ea typeface="微软雅黑" panose="020B0503020204020204" pitchFamily="34" charset="-122"/>
          <a:sym typeface="Browallia New" panose="020B0604020202020204" charset="0"/>
        </a:defRPr>
      </a:lvl9pPr>
    </p:titleStyle>
    <p:bodyStyle>
      <a:lvl1pPr marL="227330" indent="-22733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453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173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59893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6130" indent="-22733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wmf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第九单元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IO</a:t>
            </a:r>
            <a:r>
              <a:rPr lang="zh-CN" altLang="en-US" dirty="0"/>
              <a:t>流（三）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4"/>
    </mc:Choice>
    <mc:Fallback xmlns="">
      <p:transition spd="slow" advTm="96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8" name="Rectangle 8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rtlCol="0">
            <a:spAutoFit/>
          </a:bodyPr>
          <a:lstStyle/>
          <a:p>
            <a:r>
              <a:rPr lang="zh-CN" altLang="en-US" dirty="0" smtClean="0"/>
              <a:t>为什么使用对象</a:t>
            </a:r>
            <a:r>
              <a:rPr lang="zh-CN" altLang="en-US" dirty="0"/>
              <a:t>序列化和反序列化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具有特色的聊天主题样式</a:t>
            </a:r>
          </a:p>
          <a:p>
            <a:r>
              <a:rPr lang="zh-CN" altLang="en-US" dirty="0"/>
              <a:t>具有特色的个人主页</a:t>
            </a:r>
          </a:p>
        </p:txBody>
      </p:sp>
      <p:sp>
        <p:nvSpPr>
          <p:cNvPr id="9" name="副标题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应用</a:t>
            </a:r>
            <a:r>
              <a:rPr lang="zh-CN" altLang="en-US" dirty="0" smtClean="0"/>
              <a:t>场景</a:t>
            </a:r>
            <a:endParaRPr lang="zh-CN" alt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4816475"/>
            <a:ext cx="2133600" cy="274638"/>
          </a:xfrm>
        </p:spPr>
        <p:txBody>
          <a:bodyPr/>
          <a:lstStyle/>
          <a:p>
            <a:pPr>
              <a:defRPr/>
            </a:pPr>
            <a:fld id="{20A3C244-A2EA-421B-AA84-7941BACD046B}" type="slidenum">
              <a:rPr lang="zh-CN" altLang="en-US" sz="180" smtClean="0"/>
              <a:t>10</a:t>
            </a:fld>
            <a:r>
              <a:rPr lang="en-US" altLang="zh-CN" sz="180"/>
              <a:t>/47</a:t>
            </a:r>
            <a:endParaRPr lang="zh-CN" altLang="en-US" sz="180" dirty="0"/>
          </a:p>
        </p:txBody>
      </p:sp>
      <p:grpSp>
        <p:nvGrpSpPr>
          <p:cNvPr id="31" name="组合 30"/>
          <p:cNvGrpSpPr/>
          <p:nvPr/>
        </p:nvGrpSpPr>
        <p:grpSpPr>
          <a:xfrm>
            <a:off x="285720" y="785800"/>
            <a:ext cx="234950" cy="212725"/>
            <a:chOff x="436488" y="2332038"/>
            <a:chExt cx="234950" cy="212725"/>
          </a:xfrm>
        </p:grpSpPr>
        <p:grpSp>
          <p:nvGrpSpPr>
            <p:cNvPr id="32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3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38C1580A-D172-2E41-A547-040DD9837E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877" y="794334"/>
            <a:ext cx="1862401" cy="4032720"/>
          </a:xfrm>
          <a:prstGeom prst="rect">
            <a:avLst/>
          </a:prstGeom>
          <a:effectLst/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xmlns="" id="{82D85874-D271-FE4A-A029-3982A051FF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926" y="794334"/>
            <a:ext cx="1865208" cy="403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2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8" name="Rectangle 8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rtlCol="0">
            <a:spAutoFit/>
          </a:bodyPr>
          <a:lstStyle/>
          <a:p>
            <a:r>
              <a:rPr lang="zh-CN" altLang="en-US" dirty="0" smtClean="0"/>
              <a:t>什么是对象序列化</a:t>
            </a:r>
            <a:endParaRPr lang="zh-CN" alt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/>
              <a:t>Java</a:t>
            </a:r>
            <a:r>
              <a:rPr lang="zh-CN" altLang="en-US" dirty="0"/>
              <a:t>对象借助</a:t>
            </a:r>
            <a:r>
              <a:rPr lang="en-US" altLang="zh-CN" dirty="0"/>
              <a:t>IO</a:t>
            </a:r>
            <a:r>
              <a:rPr lang="zh-CN" altLang="en-US" dirty="0"/>
              <a:t>流实现数据的传输或持久化保存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4816475"/>
            <a:ext cx="2133600" cy="274638"/>
          </a:xfrm>
        </p:spPr>
        <p:txBody>
          <a:bodyPr/>
          <a:lstStyle/>
          <a:p>
            <a:pPr>
              <a:defRPr/>
            </a:pPr>
            <a:fld id="{20A3C244-A2EA-421B-AA84-7941BACD046B}" type="slidenum">
              <a:rPr lang="zh-CN" altLang="en-US" sz="180" smtClean="0"/>
              <a:t>11</a:t>
            </a:fld>
            <a:r>
              <a:rPr lang="en-US" altLang="zh-CN" sz="180"/>
              <a:t>/47</a:t>
            </a:r>
            <a:endParaRPr lang="zh-CN" altLang="en-US" sz="180" dirty="0"/>
          </a:p>
        </p:txBody>
      </p:sp>
      <p:grpSp>
        <p:nvGrpSpPr>
          <p:cNvPr id="31" name="组合 30"/>
          <p:cNvGrpSpPr/>
          <p:nvPr/>
        </p:nvGrpSpPr>
        <p:grpSpPr>
          <a:xfrm>
            <a:off x="285720" y="785800"/>
            <a:ext cx="234950" cy="212725"/>
            <a:chOff x="436488" y="2332038"/>
            <a:chExt cx="234950" cy="212725"/>
          </a:xfrm>
        </p:grpSpPr>
        <p:grpSp>
          <p:nvGrpSpPr>
            <p:cNvPr id="32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3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FA7EC29D-2154-084E-A0D4-6C3374F96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47" y="2045754"/>
            <a:ext cx="7683500" cy="2781300"/>
          </a:xfrm>
          <a:prstGeom prst="rect">
            <a:avLst/>
          </a:prstGeom>
        </p:spPr>
      </p:pic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4143591" y="1824775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24" name="Rectangle 12"/>
          <p:cNvSpPr>
            <a:spLocks noChangeArrowheads="1"/>
          </p:cNvSpPr>
          <p:nvPr/>
        </p:nvSpPr>
        <p:spPr bwMode="auto">
          <a:xfrm>
            <a:off x="4143591" y="2183154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E5EF2F90-3681-BA4E-B11D-0DD99DD7EA9C}"/>
              </a:ext>
            </a:extLst>
          </p:cNvPr>
          <p:cNvSpPr txBox="1"/>
          <p:nvPr/>
        </p:nvSpPr>
        <p:spPr>
          <a:xfrm>
            <a:off x="691120" y="2582783"/>
            <a:ext cx="1255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User</a:t>
            </a:r>
            <a:r>
              <a:rPr kumimoji="1" lang="zh-CN" altLang="en-US" sz="1200" dirty="0"/>
              <a:t> </a:t>
            </a:r>
            <a:r>
              <a:rPr kumimoji="1" lang="en-US" altLang="zh-CN" sz="1200" dirty="0" err="1"/>
              <a:t>zhangSan</a:t>
            </a:r>
            <a:endParaRPr kumimoji="1" lang="zh-CN" altLang="en-US" sz="12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11EA8D0C-C51E-5945-A4F0-A3703FD1E706}"/>
              </a:ext>
            </a:extLst>
          </p:cNvPr>
          <p:cNvSpPr txBox="1"/>
          <p:nvPr/>
        </p:nvSpPr>
        <p:spPr>
          <a:xfrm>
            <a:off x="5935317" y="2538866"/>
            <a:ext cx="936104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01001001</a:t>
            </a:r>
            <a:endParaRPr kumimoji="1" lang="zh-CN" altLang="en-US" sz="12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E6D9E41F-3AA6-9C44-83ED-90886DC0969B}"/>
              </a:ext>
            </a:extLst>
          </p:cNvPr>
          <p:cNvSpPr txBox="1"/>
          <p:nvPr/>
        </p:nvSpPr>
        <p:spPr>
          <a:xfrm>
            <a:off x="7596336" y="2571750"/>
            <a:ext cx="936104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chemeClr val="bg1"/>
                </a:solidFill>
              </a:rPr>
              <a:t>01001001</a:t>
            </a:r>
            <a:endParaRPr kumimoji="1"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Text Box 21">
            <a:extLst>
              <a:ext uri="{FF2B5EF4-FFF2-40B4-BE49-F238E27FC236}">
                <a16:creationId xmlns="" xmlns:a16="http://schemas.microsoft.com/office/drawing/2014/main" id="{A4B15B5A-DC02-D440-85B6-7702A1F74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4272565"/>
            <a:ext cx="7221299" cy="694266"/>
          </a:xfrm>
          <a:prstGeom prst="rect">
            <a:avLst/>
          </a:prstGeom>
          <a:solidFill>
            <a:srgbClr val="0070C0"/>
          </a:solidFill>
          <a:ln w="6350" cmpd="sng">
            <a:solidFill>
              <a:srgbClr val="008080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lIns="77953" tIns="38976" rIns="77953" bIns="38976">
            <a:spAutoFit/>
          </a:bodyPr>
          <a:lstStyle/>
          <a:p>
            <a:pPr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对象序列化是将对象转换为二进制文件储存在存储介质中的</a:t>
            </a:r>
          </a:p>
          <a:p>
            <a:pPr>
              <a:defRPr/>
            </a:pPr>
            <a:r>
              <a:rPr lang="zh-CN" altLang="en-US" sz="2000" kern="0" dirty="0" smtClean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过程</a:t>
            </a:r>
            <a:endParaRPr lang="zh-CN" altLang="en-US" sz="2000" kern="0" dirty="0">
              <a:solidFill>
                <a:schemeClr val="bg1"/>
              </a:solidFill>
              <a:latin typeface="黑体" panose="02010609060101010101" pitchFamily="2" charset="-122"/>
              <a:ea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973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463 L 0.37951 -0.0046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42 -0.00308 L 0.18577 -0.00308 " pathEditMode="relative" ptsTypes="AA">
                                      <p:cBhvr>
                                        <p:cTn id="9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2195513" y="141288"/>
            <a:ext cx="6769100" cy="368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对象序列化</a:t>
            </a:r>
            <a:r>
              <a:rPr lang="zh-CN" altLang="en-US" dirty="0"/>
              <a:t>的作用</a:t>
            </a:r>
            <a:endParaRPr lang="zh-CN" altLang="en-US" dirty="0" smtClean="0"/>
          </a:p>
        </p:txBody>
      </p:sp>
      <p:sp>
        <p:nvSpPr>
          <p:cNvPr id="5" name="内容占位符 4"/>
          <p:cNvSpPr>
            <a:spLocks noGrp="1" noChangeArrowheads="1"/>
          </p:cNvSpPr>
          <p:nvPr>
            <p:ph idx="1"/>
          </p:nvPr>
        </p:nvSpPr>
        <p:spPr bwMode="auto">
          <a:xfrm>
            <a:off x="179388" y="771525"/>
            <a:ext cx="8640762" cy="3744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SzTx/>
            </a:pPr>
            <a:r>
              <a:rPr lang="zh-CN" altLang="en-US" dirty="0">
                <a:solidFill>
                  <a:srgbClr val="404040"/>
                </a:solidFill>
              </a:rPr>
              <a:t>持久</a:t>
            </a:r>
            <a:r>
              <a:rPr lang="zh-CN" altLang="en-US" dirty="0" smtClean="0">
                <a:solidFill>
                  <a:srgbClr val="404040"/>
                </a:solidFill>
              </a:rPr>
              <a:t>化</a:t>
            </a:r>
            <a:r>
              <a:rPr lang="en-US" altLang="zh-CN" dirty="0" smtClean="0">
                <a:solidFill>
                  <a:srgbClr val="404040"/>
                </a:solidFill>
              </a:rPr>
              <a:t>Java</a:t>
            </a:r>
            <a:r>
              <a:rPr lang="zh-CN" altLang="en-US" dirty="0" smtClean="0">
                <a:solidFill>
                  <a:srgbClr val="404040"/>
                </a:solidFill>
              </a:rPr>
              <a:t>对象</a:t>
            </a:r>
            <a:endParaRPr lang="en-US" altLang="zh-CN" dirty="0" smtClean="0">
              <a:solidFill>
                <a:srgbClr val="404040"/>
              </a:solidFill>
            </a:endParaRPr>
          </a:p>
          <a:p>
            <a:pPr>
              <a:buSzTx/>
            </a:pPr>
            <a:r>
              <a:rPr lang="zh-CN" altLang="en-US" dirty="0">
                <a:solidFill>
                  <a:srgbClr val="404040"/>
                </a:solidFill>
              </a:rPr>
              <a:t>网络传输</a:t>
            </a:r>
            <a:r>
              <a:rPr lang="en-US" altLang="zh-CN" dirty="0">
                <a:solidFill>
                  <a:srgbClr val="404040"/>
                </a:solidFill>
              </a:rPr>
              <a:t>Java</a:t>
            </a:r>
            <a:r>
              <a:rPr lang="zh-CN" altLang="en-US" dirty="0" smtClean="0">
                <a:solidFill>
                  <a:srgbClr val="404040"/>
                </a:solidFill>
              </a:rPr>
              <a:t>对象</a:t>
            </a:r>
            <a:endParaRPr lang="zh-CN" altLang="en-US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0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8" name="Rectangle 8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rtlCol="0">
            <a:spAutoFit/>
          </a:bodyPr>
          <a:lstStyle/>
          <a:p>
            <a:r>
              <a:rPr lang="zh-CN" altLang="en-US" dirty="0" smtClean="0"/>
              <a:t>什么是对象反序列化</a:t>
            </a:r>
            <a:endParaRPr lang="zh-CN" alt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将已经序列化的</a:t>
            </a:r>
            <a:r>
              <a:rPr lang="en-US" altLang="zh-CN" dirty="0"/>
              <a:t>Java</a:t>
            </a:r>
            <a:r>
              <a:rPr lang="zh-CN" altLang="en-US" dirty="0"/>
              <a:t>对象从磁盘读取到程序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285720" y="785800"/>
            <a:ext cx="234950" cy="212725"/>
            <a:chOff x="436488" y="2332038"/>
            <a:chExt cx="234950" cy="212725"/>
          </a:xfrm>
        </p:grpSpPr>
        <p:grpSp>
          <p:nvGrpSpPr>
            <p:cNvPr id="32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3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E5EF2F90-3681-BA4E-B11D-0DD99DD7EA9C}"/>
              </a:ext>
            </a:extLst>
          </p:cNvPr>
          <p:cNvSpPr txBox="1"/>
          <p:nvPr/>
        </p:nvSpPr>
        <p:spPr>
          <a:xfrm>
            <a:off x="5620444" y="2276822"/>
            <a:ext cx="1255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/>
              <a:t>User</a:t>
            </a:r>
            <a:r>
              <a:rPr kumimoji="1" lang="zh-CN" altLang="en-US" sz="1000" dirty="0"/>
              <a:t> </a:t>
            </a:r>
            <a:r>
              <a:rPr kumimoji="1" lang="en-US" altLang="zh-CN" sz="1000" dirty="0" err="1"/>
              <a:t>zhangSan</a:t>
            </a:r>
            <a:endParaRPr kumimoji="1" lang="zh-CN" altLang="en-US" sz="1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11EA8D0C-C51E-5945-A4F0-A3703FD1E706}"/>
              </a:ext>
            </a:extLst>
          </p:cNvPr>
          <p:cNvSpPr txBox="1"/>
          <p:nvPr/>
        </p:nvSpPr>
        <p:spPr>
          <a:xfrm>
            <a:off x="831423" y="2337797"/>
            <a:ext cx="936104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/>
              <a:t>01001001</a:t>
            </a:r>
            <a:endParaRPr kumimoji="1" lang="zh-CN" altLang="en-US" sz="1200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FE7DF77E-E039-9141-838C-12DEE0ACE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90" y="1779662"/>
            <a:ext cx="7785100" cy="2781300"/>
          </a:xfrm>
          <a:prstGeom prst="rect">
            <a:avLst/>
          </a:prstGeom>
        </p:spPr>
      </p:pic>
      <p:sp>
        <p:nvSpPr>
          <p:cNvPr id="20" name="Text Box 21">
            <a:extLst>
              <a:ext uri="{FF2B5EF4-FFF2-40B4-BE49-F238E27FC236}">
                <a16:creationId xmlns="" xmlns:a16="http://schemas.microsoft.com/office/drawing/2014/main" id="{A4B15B5A-DC02-D440-85B6-7702A1F74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4272565"/>
            <a:ext cx="7221299" cy="694266"/>
          </a:xfrm>
          <a:prstGeom prst="rect">
            <a:avLst/>
          </a:prstGeom>
          <a:solidFill>
            <a:srgbClr val="0070C0"/>
          </a:solidFill>
          <a:ln w="6350" cmpd="sng">
            <a:solidFill>
              <a:srgbClr val="008080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lIns="77953" tIns="38976" rIns="77953" bIns="38976">
            <a:spAutoFit/>
          </a:bodyPr>
          <a:lstStyle/>
          <a:p>
            <a:pPr>
              <a:defRPr/>
            </a:pPr>
            <a:r>
              <a:rPr lang="zh-CN" altLang="en-US" sz="2000" kern="0" dirty="0" smtClean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对象反序列化</a:t>
            </a:r>
            <a:r>
              <a:rPr lang="zh-CN" altLang="en-US" sz="20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是将存储介质中的二进制文件读取并转换成对象</a:t>
            </a:r>
            <a:r>
              <a:rPr lang="zh-CN" altLang="en-US" sz="2000" kern="0" dirty="0" smtClean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的过程</a:t>
            </a:r>
            <a:endParaRPr lang="zh-CN" altLang="en-US" sz="2000" kern="0" dirty="0">
              <a:solidFill>
                <a:schemeClr val="bg1"/>
              </a:solidFill>
              <a:latin typeface="黑体" panose="02010609060101010101" pitchFamily="2" charset="-122"/>
              <a:ea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599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0.01389 L 0.35799 -0.01389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23457E-7 L 0.21059 -0.0117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21" y="-5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2195513" y="141288"/>
            <a:ext cx="6769100" cy="368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对象反序列化的作用</a:t>
            </a:r>
            <a:endParaRPr lang="zh-CN" altLang="en-US" dirty="0" smtClean="0"/>
          </a:p>
        </p:txBody>
      </p:sp>
      <p:sp>
        <p:nvSpPr>
          <p:cNvPr id="5" name="内容占位符 4"/>
          <p:cNvSpPr>
            <a:spLocks noGrp="1" noChangeArrowheads="1"/>
          </p:cNvSpPr>
          <p:nvPr>
            <p:ph idx="1"/>
          </p:nvPr>
        </p:nvSpPr>
        <p:spPr bwMode="auto">
          <a:xfrm>
            <a:off x="179388" y="771525"/>
            <a:ext cx="8640762" cy="3744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SzTx/>
            </a:pPr>
            <a:r>
              <a:rPr lang="zh-CN" altLang="en-US" dirty="0">
                <a:solidFill>
                  <a:srgbClr val="404040"/>
                </a:solidFill>
              </a:rPr>
              <a:t>读取序列化后的对象到程序</a:t>
            </a:r>
          </a:p>
        </p:txBody>
      </p:sp>
    </p:spTree>
    <p:extLst>
      <p:ext uri="{BB962C8B-B14F-4D97-AF65-F5344CB8AC3E}">
        <p14:creationId xmlns:p14="http://schemas.microsoft.com/office/powerpoint/2010/main" val="25062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char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8" name="Rectangle 8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rtlCol="0">
            <a:spAutoFit/>
          </a:bodyPr>
          <a:lstStyle/>
          <a:p>
            <a:r>
              <a:rPr lang="zh-CN" altLang="en-US" dirty="0" smtClean="0"/>
              <a:t>什么是</a:t>
            </a:r>
            <a:r>
              <a:rPr lang="en-US" altLang="zh-CN" dirty="0" err="1" smtClean="0">
                <a:latin typeface="+mj-ea"/>
              </a:rPr>
              <a:t>Serializable</a:t>
            </a:r>
            <a:r>
              <a:rPr lang="zh-CN" altLang="en-US" dirty="0" smtClean="0"/>
              <a:t>接口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SzTx/>
            </a:pPr>
            <a:r>
              <a:rPr lang="zh-CN" altLang="en-US" dirty="0">
                <a:solidFill>
                  <a:srgbClr val="404040"/>
                </a:solidFill>
              </a:rPr>
              <a:t>如果一个</a:t>
            </a:r>
            <a:r>
              <a:rPr lang="en-US" altLang="zh-CN" dirty="0">
                <a:solidFill>
                  <a:srgbClr val="404040"/>
                </a:solidFill>
              </a:rPr>
              <a:t>Java</a:t>
            </a:r>
            <a:r>
              <a:rPr lang="zh-CN" altLang="en-US" dirty="0">
                <a:solidFill>
                  <a:srgbClr val="404040"/>
                </a:solidFill>
              </a:rPr>
              <a:t>类需要实现序列化和反序列化，那么这个类必须实现</a:t>
            </a:r>
            <a:r>
              <a:rPr lang="en-US" altLang="zh-CN" dirty="0" err="1">
                <a:solidFill>
                  <a:srgbClr val="404040"/>
                </a:solidFill>
              </a:rPr>
              <a:t>Serializable</a:t>
            </a:r>
            <a:r>
              <a:rPr lang="zh-CN" altLang="en-US" dirty="0">
                <a:solidFill>
                  <a:srgbClr val="404040"/>
                </a:solidFill>
              </a:rPr>
              <a:t>接口。</a:t>
            </a:r>
            <a:endParaRPr lang="en-US" altLang="zh-CN" dirty="0">
              <a:solidFill>
                <a:srgbClr val="404040"/>
              </a:solidFill>
            </a:endParaRPr>
          </a:p>
        </p:txBody>
      </p:sp>
      <p:sp>
        <p:nvSpPr>
          <p:cNvPr id="9" name="副标题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altLang="zh-CN" dirty="0" err="1" smtClean="0"/>
              <a:t>Serializable</a:t>
            </a:r>
            <a:r>
              <a:rPr lang="zh-CN" altLang="en-US" dirty="0" smtClean="0"/>
              <a:t>接口的作用</a:t>
            </a:r>
            <a:endParaRPr lang="zh-CN" alt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4816475"/>
            <a:ext cx="2133600" cy="274638"/>
          </a:xfrm>
        </p:spPr>
        <p:txBody>
          <a:bodyPr/>
          <a:lstStyle/>
          <a:p>
            <a:pPr>
              <a:defRPr/>
            </a:pPr>
            <a:fld id="{20A3C244-A2EA-421B-AA84-7941BACD046B}" type="slidenum">
              <a:rPr lang="zh-CN" altLang="en-US" sz="180" smtClean="0"/>
              <a:t>15</a:t>
            </a:fld>
            <a:r>
              <a:rPr lang="en-US" altLang="zh-CN" sz="180"/>
              <a:t>/47</a:t>
            </a:r>
            <a:endParaRPr lang="zh-CN" altLang="en-US" sz="180" dirty="0"/>
          </a:p>
        </p:txBody>
      </p:sp>
      <p:grpSp>
        <p:nvGrpSpPr>
          <p:cNvPr id="31" name="组合 30"/>
          <p:cNvGrpSpPr/>
          <p:nvPr/>
        </p:nvGrpSpPr>
        <p:grpSpPr>
          <a:xfrm>
            <a:off x="285720" y="785800"/>
            <a:ext cx="234950" cy="212725"/>
            <a:chOff x="436488" y="2332038"/>
            <a:chExt cx="234950" cy="212725"/>
          </a:xfrm>
        </p:grpSpPr>
        <p:grpSp>
          <p:nvGrpSpPr>
            <p:cNvPr id="32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3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5" name="Text Box 21">
            <a:extLst>
              <a:ext uri="{FF2B5EF4-FFF2-40B4-BE49-F238E27FC236}">
                <a16:creationId xmlns="" xmlns:a16="http://schemas.microsoft.com/office/drawing/2014/main" id="{A4B15B5A-DC02-D440-85B6-7702A1F74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4272565"/>
            <a:ext cx="7221299" cy="694266"/>
          </a:xfrm>
          <a:prstGeom prst="rect">
            <a:avLst/>
          </a:prstGeom>
          <a:solidFill>
            <a:srgbClr val="0070C0"/>
          </a:solidFill>
          <a:ln w="6350" cmpd="sng">
            <a:solidFill>
              <a:srgbClr val="008080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lIns="77953" tIns="38976" rIns="77953" bIns="38976">
            <a:spAutoFit/>
          </a:bodyPr>
          <a:lstStyle/>
          <a:p>
            <a:pPr>
              <a:defRPr/>
            </a:pPr>
            <a:r>
              <a:rPr lang="en-US" altLang="zh-CN" sz="2000" kern="0" dirty="0" err="1" smtClean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Serializable</a:t>
            </a:r>
            <a:r>
              <a:rPr lang="zh-CN" altLang="en-US" sz="20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接口是使得</a:t>
            </a:r>
            <a:r>
              <a:rPr lang="en-US" altLang="zh-CN" sz="20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Java</a:t>
            </a:r>
            <a:r>
              <a:rPr lang="zh-CN" altLang="en-US" sz="20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类可以实现序列化和反序列化</a:t>
            </a:r>
            <a:r>
              <a:rPr lang="zh-CN" altLang="en-US" sz="2000" kern="0" dirty="0" smtClean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的接口</a:t>
            </a:r>
            <a:endParaRPr lang="zh-CN" altLang="en-US" sz="2000" kern="0" dirty="0">
              <a:solidFill>
                <a:schemeClr val="bg1"/>
              </a:solidFill>
              <a:latin typeface="黑体" panose="02010609060101010101" pitchFamily="2" charset="-122"/>
              <a:ea typeface="+mn-ea"/>
              <a:sym typeface="+mn-ea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3035977" y="2412265"/>
            <a:ext cx="5297242" cy="1384995"/>
          </a:xfrm>
          <a:prstGeom prst="rect">
            <a:avLst/>
          </a:prstGeom>
          <a:solidFill>
            <a:srgbClr val="E7F4FF"/>
          </a:solidFill>
          <a:ln w="28575" cap="flat" cmpd="sng" algn="ctr">
            <a:solidFill>
              <a:srgbClr val="5AADD6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" altLang="zh-CN" sz="1400" dirty="0">
                <a:solidFill>
                  <a:srgbClr val="931A68"/>
                </a:solidFill>
                <a:latin typeface="Monaco" pitchFamily="2" charset="0"/>
              </a:rPr>
              <a:t>import</a:t>
            </a:r>
            <a:r>
              <a:rPr lang="en" altLang="zh-CN" sz="1400" dirty="0">
                <a:latin typeface="Monaco" pitchFamily="2" charset="0"/>
              </a:rPr>
              <a:t> java.io.Serializable;</a:t>
            </a:r>
          </a:p>
          <a:p>
            <a:pPr algn="l"/>
            <a:endParaRPr lang="en" altLang="zh-CN" sz="1400" dirty="0">
              <a:latin typeface="Monaco" pitchFamily="2" charset="0"/>
            </a:endParaRPr>
          </a:p>
          <a:p>
            <a:pPr algn="l"/>
            <a:r>
              <a:rPr lang="en" altLang="zh-CN" sz="1400" dirty="0">
                <a:solidFill>
                  <a:srgbClr val="931A68"/>
                </a:solidFill>
                <a:latin typeface="Monaco" pitchFamily="2" charset="0"/>
              </a:rPr>
              <a:t>public</a:t>
            </a:r>
            <a:r>
              <a:rPr lang="en" altLang="zh-CN" sz="1400" dirty="0">
                <a:solidFill>
                  <a:srgbClr val="000000"/>
                </a:solidFill>
                <a:latin typeface="Monaco" pitchFamily="2" charset="0"/>
              </a:rPr>
              <a:t> </a:t>
            </a:r>
            <a:r>
              <a:rPr lang="en" altLang="zh-CN" sz="1400" dirty="0">
                <a:solidFill>
                  <a:srgbClr val="931A68"/>
                </a:solidFill>
                <a:latin typeface="Monaco" pitchFamily="2" charset="0"/>
              </a:rPr>
              <a:t>class</a:t>
            </a:r>
            <a:r>
              <a:rPr lang="en" altLang="zh-CN" sz="1400" dirty="0">
                <a:solidFill>
                  <a:srgbClr val="000000"/>
                </a:solidFill>
                <a:latin typeface="Monaco" pitchFamily="2" charset="0"/>
              </a:rPr>
              <a:t> User </a:t>
            </a:r>
            <a:endParaRPr lang="en" altLang="zh-CN" sz="1400" dirty="0">
              <a:solidFill>
                <a:srgbClr val="931A68"/>
              </a:solidFill>
              <a:latin typeface="Monaco" pitchFamily="2" charset="0"/>
            </a:endParaRPr>
          </a:p>
          <a:p>
            <a:pPr algn="l"/>
            <a:r>
              <a:rPr lang="en" altLang="zh-CN" sz="1400" dirty="0">
                <a:solidFill>
                  <a:srgbClr val="931A68"/>
                </a:solidFill>
                <a:latin typeface="Monaco" pitchFamily="2" charset="0"/>
              </a:rPr>
              <a:t>	implements</a:t>
            </a:r>
            <a:r>
              <a:rPr lang="en" altLang="zh-CN" sz="1400" dirty="0">
                <a:latin typeface="Monaco" pitchFamily="2" charset="0"/>
              </a:rPr>
              <a:t> Serializable {</a:t>
            </a:r>
          </a:p>
          <a:p>
            <a:pPr algn="l"/>
            <a:endParaRPr lang="en" altLang="zh-CN" sz="1400" dirty="0">
              <a:latin typeface="Monaco" pitchFamily="2" charset="0"/>
            </a:endParaRPr>
          </a:p>
          <a:p>
            <a:pPr algn="l"/>
            <a:r>
              <a:rPr lang="en" altLang="zh-CN" sz="1400" dirty="0">
                <a:latin typeface="Monaco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3030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8" name="Rectangle 8"/>
          <p:cNvSpPr>
            <a:spLocks noGrp="1" noChangeArrowheads="1"/>
          </p:cNvSpPr>
          <p:nvPr>
            <p:ph type="title"/>
          </p:nvPr>
        </p:nvSpPr>
        <p:spPr>
          <a:xfrm>
            <a:off x="2195739" y="141482"/>
            <a:ext cx="6768877" cy="377026"/>
          </a:xfrm>
          <a:noFill/>
        </p:spPr>
        <p:txBody>
          <a:bodyPr vert="horz" rtlCol="0">
            <a:spAutoFit/>
          </a:bodyPr>
          <a:lstStyle/>
          <a:p>
            <a:r>
              <a:rPr kumimoji="1" lang="zh-CN" altLang="en-US" dirty="0"/>
              <a:t>对象</a:t>
            </a:r>
            <a:r>
              <a:rPr kumimoji="1" lang="zh-CN" altLang="en-US" dirty="0" smtClean="0"/>
              <a:t>序列化</a:t>
            </a:r>
            <a:r>
              <a:rPr kumimoji="1" lang="zh-CN" altLang="en-US" dirty="0"/>
              <a:t>的</a:t>
            </a:r>
            <a:r>
              <a:rPr kumimoji="1" lang="zh-CN" altLang="en-US" dirty="0" smtClean="0"/>
              <a:t>应用</a:t>
            </a:r>
            <a:endParaRPr lang="zh-CN" alt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实现步骤</a:t>
            </a:r>
            <a:endParaRPr lang="zh-CN" alt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4816475"/>
            <a:ext cx="2133600" cy="274638"/>
          </a:xfrm>
        </p:spPr>
        <p:txBody>
          <a:bodyPr/>
          <a:lstStyle/>
          <a:p>
            <a:pPr>
              <a:defRPr/>
            </a:pPr>
            <a:fld id="{20A3C244-A2EA-421B-AA84-7941BACD046B}" type="slidenum">
              <a:rPr lang="zh-CN" altLang="en-US" sz="180" smtClean="0"/>
              <a:t>16</a:t>
            </a:fld>
            <a:r>
              <a:rPr lang="en-US" altLang="zh-CN" sz="180"/>
              <a:t>/47</a:t>
            </a:r>
            <a:endParaRPr lang="zh-CN" altLang="en-US" sz="180" dirty="0"/>
          </a:p>
        </p:txBody>
      </p:sp>
      <p:grpSp>
        <p:nvGrpSpPr>
          <p:cNvPr id="31" name="组合 30"/>
          <p:cNvGrpSpPr/>
          <p:nvPr/>
        </p:nvGrpSpPr>
        <p:grpSpPr>
          <a:xfrm>
            <a:off x="285720" y="785800"/>
            <a:ext cx="234950" cy="212725"/>
            <a:chOff x="436488" y="2332038"/>
            <a:chExt cx="234950" cy="212725"/>
          </a:xfrm>
        </p:grpSpPr>
        <p:grpSp>
          <p:nvGrpSpPr>
            <p:cNvPr id="32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3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0" name="内容占位符 4"/>
          <p:cNvSpPr>
            <a:spLocks noGrp="1" noChangeArrowheads="1"/>
          </p:cNvSpPr>
          <p:nvPr>
            <p:ph idx="1"/>
          </p:nvPr>
        </p:nvSpPr>
        <p:spPr bwMode="auto">
          <a:xfrm>
            <a:off x="433143" y="1026031"/>
            <a:ext cx="3672532" cy="3600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SzTx/>
            </a:pPr>
            <a:r>
              <a:rPr lang="zh-CN" altLang="en-US" sz="1400" b="1" dirty="0">
                <a:solidFill>
                  <a:srgbClr val="404040"/>
                </a:solidFill>
              </a:rPr>
              <a:t>让</a:t>
            </a:r>
            <a:r>
              <a:rPr lang="en-US" altLang="zh-CN" sz="1400" b="1" dirty="0">
                <a:solidFill>
                  <a:srgbClr val="404040"/>
                </a:solidFill>
              </a:rPr>
              <a:t>Java</a:t>
            </a:r>
            <a:r>
              <a:rPr lang="zh-CN" altLang="en-US" sz="1400" b="1" dirty="0">
                <a:solidFill>
                  <a:srgbClr val="404040"/>
                </a:solidFill>
              </a:rPr>
              <a:t>类实现</a:t>
            </a:r>
            <a:r>
              <a:rPr lang="en-US" altLang="zh-CN" sz="1400" b="1" dirty="0" err="1">
                <a:solidFill>
                  <a:srgbClr val="404040"/>
                </a:solidFill>
              </a:rPr>
              <a:t>Serializable</a:t>
            </a:r>
            <a:r>
              <a:rPr lang="zh-CN" altLang="en-US" sz="1400" b="1" dirty="0">
                <a:solidFill>
                  <a:srgbClr val="404040"/>
                </a:solidFill>
              </a:rPr>
              <a:t>接口</a:t>
            </a:r>
          </a:p>
        </p:txBody>
      </p:sp>
      <p:sp>
        <p:nvSpPr>
          <p:cNvPr id="21" name="AutoShape 9">
            <a:extLst>
              <a:ext uri="{FF2B5EF4-FFF2-40B4-BE49-F238E27FC236}">
                <a16:creationId xmlns="" xmlns:a16="http://schemas.microsoft.com/office/drawing/2014/main" id="{7F199CF5-35EF-204A-9801-3261B651C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80" y="1472263"/>
            <a:ext cx="3838128" cy="340519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latin typeface="+mn-ea"/>
              </a:rPr>
              <a:t>public class User </a:t>
            </a:r>
            <a:r>
              <a:rPr lang="en-US" altLang="zh-CN" sz="1400" dirty="0" smtClean="0">
                <a:latin typeface="+mn-ea"/>
              </a:rPr>
              <a:t>implements </a:t>
            </a:r>
            <a:r>
              <a:rPr lang="en-US" altLang="zh-CN" sz="1400" dirty="0" err="1">
                <a:latin typeface="+mn-ea"/>
              </a:rPr>
              <a:t>Serializable</a:t>
            </a:r>
            <a:r>
              <a:rPr lang="en-US" altLang="zh-CN" sz="1400" dirty="0">
                <a:latin typeface="+mn-ea"/>
              </a:rPr>
              <a:t> </a:t>
            </a:r>
          </a:p>
        </p:txBody>
      </p:sp>
      <p:sp>
        <p:nvSpPr>
          <p:cNvPr id="22" name="内容占位符 4"/>
          <p:cNvSpPr txBox="1">
            <a:spLocks noChangeArrowheads="1"/>
          </p:cNvSpPr>
          <p:nvPr/>
        </p:nvSpPr>
        <p:spPr bwMode="auto">
          <a:xfrm>
            <a:off x="467544" y="1846357"/>
            <a:ext cx="3672532" cy="36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zh-CN" altLang="en-US" sz="1400" b="1" dirty="0" smtClean="0">
                <a:solidFill>
                  <a:srgbClr val="404040"/>
                </a:solidFill>
              </a:rPr>
              <a:t>让</a:t>
            </a:r>
            <a:r>
              <a:rPr lang="en-US" altLang="zh-CN" sz="1400" b="1" dirty="0" smtClean="0">
                <a:solidFill>
                  <a:srgbClr val="404040"/>
                </a:solidFill>
              </a:rPr>
              <a:t>Java</a:t>
            </a:r>
            <a:r>
              <a:rPr lang="zh-CN" altLang="en-US" sz="1400" b="1" dirty="0" smtClean="0">
                <a:solidFill>
                  <a:srgbClr val="404040"/>
                </a:solidFill>
              </a:rPr>
              <a:t>类实现</a:t>
            </a:r>
            <a:r>
              <a:rPr lang="en-US" altLang="zh-CN" sz="1400" b="1" dirty="0" err="1" smtClean="0">
                <a:solidFill>
                  <a:srgbClr val="404040"/>
                </a:solidFill>
              </a:rPr>
              <a:t>Serializable</a:t>
            </a:r>
            <a:r>
              <a:rPr lang="zh-CN" altLang="en-US" sz="1400" b="1" dirty="0" smtClean="0">
                <a:solidFill>
                  <a:srgbClr val="404040"/>
                </a:solidFill>
              </a:rPr>
              <a:t>接口</a:t>
            </a:r>
            <a:endParaRPr lang="zh-CN" altLang="en-US" sz="1400" b="1" dirty="0">
              <a:solidFill>
                <a:srgbClr val="404040"/>
              </a:solidFill>
            </a:endParaRPr>
          </a:p>
        </p:txBody>
      </p:sp>
      <p:sp>
        <p:nvSpPr>
          <p:cNvPr id="23" name="AutoShape 9">
            <a:extLst>
              <a:ext uri="{FF2B5EF4-FFF2-40B4-BE49-F238E27FC236}">
                <a16:creationId xmlns="" xmlns:a16="http://schemas.microsoft.com/office/drawing/2014/main" id="{D75905A2-087B-8A46-9309-B402C7E1C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80" y="2280900"/>
            <a:ext cx="6862464" cy="578882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 err="1">
                <a:latin typeface="+mn-ea"/>
              </a:rPr>
              <a:t>FileOutputStream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>
                <a:latin typeface="+mn-ea"/>
              </a:rPr>
              <a:t>fos</a:t>
            </a:r>
            <a:r>
              <a:rPr lang="en-US" altLang="zh-CN" sz="1400" dirty="0">
                <a:latin typeface="+mn-ea"/>
              </a:rPr>
              <a:t> = new  </a:t>
            </a:r>
            <a:r>
              <a:rPr lang="en-US" altLang="zh-CN" sz="1400" dirty="0" err="1" smtClean="0">
                <a:latin typeface="+mn-ea"/>
              </a:rPr>
              <a:t>FileOutputStream</a:t>
            </a:r>
            <a:r>
              <a:rPr lang="en-US" altLang="zh-CN" sz="1400" dirty="0">
                <a:latin typeface="+mn-ea"/>
              </a:rPr>
              <a:t>("D:/myDoc/user.dat");</a:t>
            </a:r>
          </a:p>
          <a:p>
            <a:pPr algn="l"/>
            <a:r>
              <a:rPr lang="en-US" altLang="zh-CN" sz="1400" dirty="0" err="1">
                <a:latin typeface="+mn-ea"/>
              </a:rPr>
              <a:t>ObjectOutputStream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>
                <a:latin typeface="+mn-ea"/>
              </a:rPr>
              <a:t>oos</a:t>
            </a:r>
            <a:r>
              <a:rPr lang="en-US" altLang="zh-CN" sz="1400" dirty="0">
                <a:latin typeface="+mn-ea"/>
              </a:rPr>
              <a:t> = new </a:t>
            </a:r>
            <a:r>
              <a:rPr lang="en-US" altLang="zh-CN" sz="1400" dirty="0" err="1" smtClean="0">
                <a:latin typeface="+mn-ea"/>
              </a:rPr>
              <a:t>ObjectOutputStream</a:t>
            </a:r>
            <a:r>
              <a:rPr lang="en-US" altLang="zh-CN" sz="1400" dirty="0" smtClean="0">
                <a:latin typeface="+mn-ea"/>
              </a:rPr>
              <a:t>(</a:t>
            </a:r>
            <a:r>
              <a:rPr lang="en-US" altLang="zh-CN" sz="1400" dirty="0" err="1" smtClean="0">
                <a:latin typeface="+mn-ea"/>
              </a:rPr>
              <a:t>fos</a:t>
            </a:r>
            <a:r>
              <a:rPr lang="en-US" altLang="zh-CN" sz="1400" dirty="0">
                <a:latin typeface="+mn-ea"/>
              </a:rPr>
              <a:t>);</a:t>
            </a:r>
          </a:p>
        </p:txBody>
      </p:sp>
      <p:sp>
        <p:nvSpPr>
          <p:cNvPr id="24" name="内容占位符 4"/>
          <p:cNvSpPr txBox="1">
            <a:spLocks noChangeArrowheads="1"/>
          </p:cNvSpPr>
          <p:nvPr/>
        </p:nvSpPr>
        <p:spPr bwMode="auto">
          <a:xfrm>
            <a:off x="467544" y="2883396"/>
            <a:ext cx="4968552" cy="36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en-US" altLang="zh-CN" sz="1400" b="1" dirty="0" err="1">
                <a:solidFill>
                  <a:srgbClr val="404040"/>
                </a:solidFill>
              </a:rPr>
              <a:t>writeObject</a:t>
            </a:r>
            <a:r>
              <a:rPr lang="zh-CN" altLang="en-US" sz="1400" b="1" dirty="0">
                <a:solidFill>
                  <a:srgbClr val="404040"/>
                </a:solidFill>
              </a:rPr>
              <a:t>方法将</a:t>
            </a:r>
            <a:r>
              <a:rPr lang="en-US" altLang="zh-CN" sz="1400" b="1" dirty="0">
                <a:solidFill>
                  <a:srgbClr val="404040"/>
                </a:solidFill>
              </a:rPr>
              <a:t>Java</a:t>
            </a:r>
            <a:r>
              <a:rPr lang="zh-CN" altLang="en-US" sz="1400" b="1" dirty="0">
                <a:solidFill>
                  <a:srgbClr val="404040"/>
                </a:solidFill>
              </a:rPr>
              <a:t>对象序列化后持久化保存到磁盘</a:t>
            </a:r>
          </a:p>
        </p:txBody>
      </p:sp>
      <p:sp>
        <p:nvSpPr>
          <p:cNvPr id="25" name="AutoShape 9">
            <a:extLst>
              <a:ext uri="{FF2B5EF4-FFF2-40B4-BE49-F238E27FC236}">
                <a16:creationId xmlns="" xmlns:a16="http://schemas.microsoft.com/office/drawing/2014/main" id="{84584174-3F32-8141-AC66-787544007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80" y="3317804"/>
            <a:ext cx="6286400" cy="578882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latin typeface="+mn-ea"/>
              </a:rPr>
              <a:t>User </a:t>
            </a:r>
            <a:r>
              <a:rPr lang="en-US" altLang="zh-CN" sz="1400" dirty="0" err="1">
                <a:latin typeface="+mn-ea"/>
              </a:rPr>
              <a:t>zhangSan</a:t>
            </a:r>
            <a:r>
              <a:rPr lang="en-US" altLang="zh-CN" sz="1400" dirty="0">
                <a:latin typeface="+mn-ea"/>
              </a:rPr>
              <a:t> = new User("</a:t>
            </a:r>
            <a:r>
              <a:rPr lang="zh-CN" altLang="en-US" sz="1400" dirty="0">
                <a:latin typeface="+mn-ea"/>
              </a:rPr>
              <a:t>张三</a:t>
            </a:r>
            <a:r>
              <a:rPr lang="en-US" altLang="zh-CN" sz="1400" dirty="0">
                <a:latin typeface="+mn-ea"/>
              </a:rPr>
              <a:t>", 18);</a:t>
            </a:r>
          </a:p>
          <a:p>
            <a:pPr algn="l"/>
            <a:r>
              <a:rPr lang="en-US" altLang="zh-CN" sz="1400" dirty="0" err="1">
                <a:latin typeface="+mn-ea"/>
              </a:rPr>
              <a:t>oos.writeObject</a:t>
            </a:r>
            <a:r>
              <a:rPr lang="en-US" altLang="zh-CN" sz="1400" dirty="0">
                <a:latin typeface="+mn-ea"/>
              </a:rPr>
              <a:t>(</a:t>
            </a:r>
            <a:r>
              <a:rPr lang="en-US" altLang="zh-CN" sz="1400" dirty="0" err="1">
                <a:latin typeface="+mn-ea"/>
              </a:rPr>
              <a:t>zhangSan</a:t>
            </a:r>
            <a:r>
              <a:rPr lang="en-US" altLang="zh-CN" sz="1400" dirty="0">
                <a:latin typeface="+mn-ea"/>
              </a:rPr>
              <a:t>);</a:t>
            </a:r>
          </a:p>
        </p:txBody>
      </p:sp>
      <p:sp>
        <p:nvSpPr>
          <p:cNvPr id="26" name="内容占位符 4"/>
          <p:cNvSpPr txBox="1">
            <a:spLocks noChangeArrowheads="1"/>
          </p:cNvSpPr>
          <p:nvPr/>
        </p:nvSpPr>
        <p:spPr bwMode="auto">
          <a:xfrm>
            <a:off x="514320" y="3896686"/>
            <a:ext cx="4968552" cy="36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zh-CN" altLang="en-US" sz="1400" b="1" dirty="0">
                <a:solidFill>
                  <a:srgbClr val="404040"/>
                </a:solidFill>
              </a:rPr>
              <a:t>通过</a:t>
            </a:r>
            <a:r>
              <a:rPr lang="en-US" altLang="zh-CN" sz="1400" b="1" dirty="0">
                <a:solidFill>
                  <a:srgbClr val="404040"/>
                </a:solidFill>
              </a:rPr>
              <a:t>close</a:t>
            </a:r>
            <a:r>
              <a:rPr lang="zh-CN" altLang="en-US" sz="1400" b="1" dirty="0">
                <a:solidFill>
                  <a:srgbClr val="404040"/>
                </a:solidFill>
              </a:rPr>
              <a:t>方法关闭流</a:t>
            </a:r>
          </a:p>
        </p:txBody>
      </p:sp>
      <p:sp>
        <p:nvSpPr>
          <p:cNvPr id="27" name="AutoShape 9">
            <a:extLst>
              <a:ext uri="{FF2B5EF4-FFF2-40B4-BE49-F238E27FC236}">
                <a16:creationId xmlns="" xmlns:a16="http://schemas.microsoft.com/office/drawing/2014/main" id="{7F199CF5-35EF-204A-9801-3261B651C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80" y="4369132"/>
            <a:ext cx="1224136" cy="578882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 err="1" smtClean="0">
                <a:latin typeface="+mn-ea"/>
              </a:rPr>
              <a:t>oos.close</a:t>
            </a:r>
            <a:r>
              <a:rPr lang="en-US" altLang="zh-CN" sz="1400" dirty="0" smtClean="0">
                <a:latin typeface="+mn-ea"/>
              </a:rPr>
              <a:t>();</a:t>
            </a:r>
          </a:p>
          <a:p>
            <a:pPr algn="l"/>
            <a:r>
              <a:rPr lang="en-US" altLang="zh-CN" sz="1400" dirty="0" err="1" smtClean="0">
                <a:latin typeface="+mn-ea"/>
              </a:rPr>
              <a:t>Fis.close</a:t>
            </a:r>
            <a:r>
              <a:rPr lang="en-US" altLang="zh-CN" sz="1400" dirty="0" smtClean="0">
                <a:latin typeface="+mn-ea"/>
              </a:rPr>
              <a:t>();</a:t>
            </a:r>
            <a:endParaRPr lang="en-US" altLang="zh-CN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121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8" name="Rectangle 8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rtlCol="0">
            <a:spAutoFit/>
          </a:bodyPr>
          <a:lstStyle/>
          <a:p>
            <a:r>
              <a:rPr kumimoji="1" lang="zh-CN" altLang="en-US" dirty="0" smtClean="0"/>
              <a:t>对象</a:t>
            </a:r>
            <a:r>
              <a:rPr kumimoji="1" lang="zh-CN" altLang="en-US" dirty="0"/>
              <a:t>反</a:t>
            </a:r>
            <a:r>
              <a:rPr kumimoji="1" lang="zh-CN" altLang="en-US" dirty="0" smtClean="0"/>
              <a:t>序列化</a:t>
            </a:r>
            <a:r>
              <a:rPr kumimoji="1" lang="zh-CN" altLang="en-US" dirty="0"/>
              <a:t>的</a:t>
            </a:r>
            <a:r>
              <a:rPr kumimoji="1" lang="zh-CN" altLang="en-US" dirty="0" smtClean="0"/>
              <a:t>应用</a:t>
            </a:r>
            <a:endParaRPr lang="zh-CN" alt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 smtClean="0"/>
              <a:t>实现步骤</a:t>
            </a:r>
            <a:endParaRPr lang="zh-CN" alt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4816475"/>
            <a:ext cx="2133600" cy="274638"/>
          </a:xfrm>
        </p:spPr>
        <p:txBody>
          <a:bodyPr/>
          <a:lstStyle/>
          <a:p>
            <a:pPr>
              <a:defRPr/>
            </a:pPr>
            <a:fld id="{20A3C244-A2EA-421B-AA84-7941BACD046B}" type="slidenum">
              <a:rPr lang="zh-CN" altLang="en-US" sz="180" smtClean="0"/>
              <a:t>17</a:t>
            </a:fld>
            <a:r>
              <a:rPr lang="en-US" altLang="zh-CN" sz="180"/>
              <a:t>/47</a:t>
            </a:r>
            <a:endParaRPr lang="zh-CN" altLang="en-US" sz="180" dirty="0"/>
          </a:p>
        </p:txBody>
      </p:sp>
      <p:grpSp>
        <p:nvGrpSpPr>
          <p:cNvPr id="31" name="组合 30"/>
          <p:cNvGrpSpPr/>
          <p:nvPr/>
        </p:nvGrpSpPr>
        <p:grpSpPr>
          <a:xfrm>
            <a:off x="285720" y="785800"/>
            <a:ext cx="234950" cy="212725"/>
            <a:chOff x="436488" y="2332038"/>
            <a:chExt cx="234950" cy="212725"/>
          </a:xfrm>
        </p:grpSpPr>
        <p:grpSp>
          <p:nvGrpSpPr>
            <p:cNvPr id="32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3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0" name="内容占位符 4"/>
          <p:cNvSpPr>
            <a:spLocks noGrp="1" noChangeArrowheads="1"/>
          </p:cNvSpPr>
          <p:nvPr>
            <p:ph idx="1"/>
          </p:nvPr>
        </p:nvSpPr>
        <p:spPr bwMode="auto">
          <a:xfrm>
            <a:off x="433143" y="1026031"/>
            <a:ext cx="3672532" cy="3600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SzTx/>
            </a:pPr>
            <a:r>
              <a:rPr lang="zh-CN" altLang="en-US" sz="1400" b="1" dirty="0">
                <a:solidFill>
                  <a:srgbClr val="404040"/>
                </a:solidFill>
              </a:rPr>
              <a:t>让</a:t>
            </a:r>
            <a:r>
              <a:rPr lang="en-US" altLang="zh-CN" sz="1400" b="1" dirty="0">
                <a:solidFill>
                  <a:srgbClr val="404040"/>
                </a:solidFill>
              </a:rPr>
              <a:t>Java</a:t>
            </a:r>
            <a:r>
              <a:rPr lang="zh-CN" altLang="en-US" sz="1400" b="1" dirty="0">
                <a:solidFill>
                  <a:srgbClr val="404040"/>
                </a:solidFill>
              </a:rPr>
              <a:t>类实现</a:t>
            </a:r>
            <a:r>
              <a:rPr lang="en-US" altLang="zh-CN" sz="1400" b="1" dirty="0" err="1">
                <a:solidFill>
                  <a:srgbClr val="404040"/>
                </a:solidFill>
              </a:rPr>
              <a:t>Serializable</a:t>
            </a:r>
            <a:r>
              <a:rPr lang="zh-CN" altLang="en-US" sz="1400" b="1" dirty="0">
                <a:solidFill>
                  <a:srgbClr val="404040"/>
                </a:solidFill>
              </a:rPr>
              <a:t>接口</a:t>
            </a:r>
          </a:p>
        </p:txBody>
      </p:sp>
      <p:sp>
        <p:nvSpPr>
          <p:cNvPr id="22" name="内容占位符 4"/>
          <p:cNvSpPr txBox="1">
            <a:spLocks noChangeArrowheads="1"/>
          </p:cNvSpPr>
          <p:nvPr/>
        </p:nvSpPr>
        <p:spPr bwMode="auto">
          <a:xfrm>
            <a:off x="467544" y="1846357"/>
            <a:ext cx="3672532" cy="36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zh-CN" altLang="en-US" sz="1400" b="1" dirty="0">
                <a:solidFill>
                  <a:srgbClr val="404040"/>
                </a:solidFill>
              </a:rPr>
              <a:t>创建</a:t>
            </a:r>
            <a:r>
              <a:rPr lang="en-US" altLang="zh-CN" sz="1400" b="1" dirty="0" err="1">
                <a:solidFill>
                  <a:srgbClr val="404040"/>
                </a:solidFill>
              </a:rPr>
              <a:t>ObjectInputStream</a:t>
            </a:r>
            <a:r>
              <a:rPr lang="zh-CN" altLang="en-US" sz="1400" b="1" dirty="0">
                <a:solidFill>
                  <a:srgbClr val="404040"/>
                </a:solidFill>
              </a:rPr>
              <a:t>对象</a:t>
            </a:r>
          </a:p>
        </p:txBody>
      </p:sp>
      <p:sp>
        <p:nvSpPr>
          <p:cNvPr id="24" name="内容占位符 4"/>
          <p:cNvSpPr txBox="1">
            <a:spLocks noChangeArrowheads="1"/>
          </p:cNvSpPr>
          <p:nvPr/>
        </p:nvSpPr>
        <p:spPr bwMode="auto">
          <a:xfrm>
            <a:off x="467544" y="2883396"/>
            <a:ext cx="5832648" cy="36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zh-CN" altLang="en-US" sz="1400" b="1" dirty="0">
                <a:solidFill>
                  <a:srgbClr val="404040"/>
                </a:solidFill>
              </a:rPr>
              <a:t>通过</a:t>
            </a:r>
            <a:r>
              <a:rPr lang="en-US" altLang="zh-CN" sz="1400" b="1" dirty="0" err="1">
                <a:solidFill>
                  <a:srgbClr val="404040"/>
                </a:solidFill>
              </a:rPr>
              <a:t>readObject</a:t>
            </a:r>
            <a:r>
              <a:rPr lang="zh-CN" altLang="en-US" sz="1400" b="1" dirty="0">
                <a:solidFill>
                  <a:srgbClr val="404040"/>
                </a:solidFill>
              </a:rPr>
              <a:t>方法将</a:t>
            </a:r>
            <a:r>
              <a:rPr lang="en-US" altLang="zh-CN" sz="1400" b="1" dirty="0">
                <a:solidFill>
                  <a:srgbClr val="404040"/>
                </a:solidFill>
              </a:rPr>
              <a:t>Java</a:t>
            </a:r>
            <a:r>
              <a:rPr lang="zh-CN" altLang="en-US" sz="1400" b="1" dirty="0">
                <a:solidFill>
                  <a:srgbClr val="404040"/>
                </a:solidFill>
              </a:rPr>
              <a:t>对象从磁盘中反序列化后读取到程序</a:t>
            </a:r>
          </a:p>
        </p:txBody>
      </p:sp>
      <p:sp>
        <p:nvSpPr>
          <p:cNvPr id="26" name="内容占位符 4"/>
          <p:cNvSpPr txBox="1">
            <a:spLocks noChangeArrowheads="1"/>
          </p:cNvSpPr>
          <p:nvPr/>
        </p:nvSpPr>
        <p:spPr bwMode="auto">
          <a:xfrm>
            <a:off x="514320" y="3802945"/>
            <a:ext cx="4968552" cy="36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zh-CN" altLang="en-US" sz="1400" b="1" dirty="0">
                <a:solidFill>
                  <a:srgbClr val="404040"/>
                </a:solidFill>
              </a:rPr>
              <a:t>通过</a:t>
            </a:r>
            <a:r>
              <a:rPr lang="en-US" altLang="zh-CN" sz="1400" b="1" dirty="0">
                <a:solidFill>
                  <a:srgbClr val="404040"/>
                </a:solidFill>
              </a:rPr>
              <a:t>close</a:t>
            </a:r>
            <a:r>
              <a:rPr lang="zh-CN" altLang="en-US" sz="1400" b="1" dirty="0">
                <a:solidFill>
                  <a:srgbClr val="404040"/>
                </a:solidFill>
              </a:rPr>
              <a:t>方法关闭流</a:t>
            </a:r>
          </a:p>
        </p:txBody>
      </p:sp>
      <p:sp>
        <p:nvSpPr>
          <p:cNvPr id="18" name="AutoShape 9">
            <a:extLst>
              <a:ext uri="{FF2B5EF4-FFF2-40B4-BE49-F238E27FC236}">
                <a16:creationId xmlns="" xmlns:a16="http://schemas.microsoft.com/office/drawing/2014/main" id="{7F199CF5-35EF-204A-9801-3261B651C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80" y="1421225"/>
            <a:ext cx="3838128" cy="340519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latin typeface="+mn-ea"/>
              </a:rPr>
              <a:t>public class User </a:t>
            </a:r>
            <a:r>
              <a:rPr lang="en-US" altLang="zh-CN" sz="1400" dirty="0" smtClean="0">
                <a:latin typeface="+mn-ea"/>
              </a:rPr>
              <a:t>implements </a:t>
            </a:r>
            <a:r>
              <a:rPr lang="en-US" altLang="zh-CN" sz="1400" dirty="0" err="1">
                <a:latin typeface="+mn-ea"/>
              </a:rPr>
              <a:t>Serializable</a:t>
            </a:r>
            <a:r>
              <a:rPr lang="en-US" altLang="zh-CN" sz="1400" dirty="0">
                <a:latin typeface="+mn-ea"/>
              </a:rPr>
              <a:t> </a:t>
            </a:r>
          </a:p>
        </p:txBody>
      </p:sp>
      <p:sp>
        <p:nvSpPr>
          <p:cNvPr id="19" name="AutoShape 9">
            <a:extLst>
              <a:ext uri="{FF2B5EF4-FFF2-40B4-BE49-F238E27FC236}">
                <a16:creationId xmlns="" xmlns:a16="http://schemas.microsoft.com/office/drawing/2014/main" id="{D75905A2-087B-8A46-9309-B402C7E1C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80" y="2260421"/>
            <a:ext cx="5782344" cy="578882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 err="1">
                <a:latin typeface="+mn-ea"/>
              </a:rPr>
              <a:t>FileInputStream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>
                <a:latin typeface="+mn-ea"/>
              </a:rPr>
              <a:t>fi</a:t>
            </a:r>
            <a:r>
              <a:rPr lang="en-US" altLang="zh-CN" sz="1400" dirty="0" err="1" smtClean="0">
                <a:latin typeface="+mn-ea"/>
              </a:rPr>
              <a:t>s</a:t>
            </a:r>
            <a:r>
              <a:rPr lang="en-US" altLang="zh-CN" sz="1400" dirty="0" smtClean="0">
                <a:latin typeface="+mn-ea"/>
              </a:rPr>
              <a:t> </a:t>
            </a:r>
            <a:r>
              <a:rPr lang="en-US" altLang="zh-CN" sz="1400" dirty="0">
                <a:latin typeface="+mn-ea"/>
              </a:rPr>
              <a:t>= new  </a:t>
            </a:r>
            <a:r>
              <a:rPr lang="en-US" altLang="zh-CN" sz="1400" dirty="0" err="1" smtClean="0">
                <a:latin typeface="+mn-ea"/>
              </a:rPr>
              <a:t>FileInputStream</a:t>
            </a:r>
            <a:r>
              <a:rPr lang="en-US" altLang="zh-CN" sz="1400" dirty="0">
                <a:latin typeface="+mn-ea"/>
              </a:rPr>
              <a:t>("D:/myDoc/user.dat");</a:t>
            </a:r>
          </a:p>
          <a:p>
            <a:pPr algn="l"/>
            <a:r>
              <a:rPr lang="en-US" altLang="zh-CN" sz="1400" dirty="0" err="1">
                <a:latin typeface="+mn-ea"/>
              </a:rPr>
              <a:t>ObjectInputStream</a:t>
            </a:r>
            <a:r>
              <a:rPr lang="en-US" altLang="zh-CN" sz="1400" dirty="0">
                <a:latin typeface="+mn-ea"/>
              </a:rPr>
              <a:t> </a:t>
            </a:r>
            <a:r>
              <a:rPr lang="en-US" altLang="zh-CN" sz="1400" dirty="0" err="1">
                <a:latin typeface="+mn-ea"/>
              </a:rPr>
              <a:t>ois</a:t>
            </a:r>
            <a:r>
              <a:rPr lang="en-US" altLang="zh-CN" sz="1400" dirty="0">
                <a:latin typeface="+mn-ea"/>
              </a:rPr>
              <a:t> = new </a:t>
            </a:r>
            <a:r>
              <a:rPr lang="en-US" altLang="zh-CN" sz="1400" dirty="0" err="1" smtClean="0">
                <a:latin typeface="+mn-ea"/>
              </a:rPr>
              <a:t>ObjectInputStream</a:t>
            </a:r>
            <a:r>
              <a:rPr lang="en-US" altLang="zh-CN" sz="1400" dirty="0" smtClean="0">
                <a:latin typeface="+mn-ea"/>
              </a:rPr>
              <a:t>(</a:t>
            </a:r>
            <a:r>
              <a:rPr lang="en-US" altLang="zh-CN" sz="1400" dirty="0" err="1" smtClean="0">
                <a:latin typeface="+mn-ea"/>
              </a:rPr>
              <a:t>fis</a:t>
            </a:r>
            <a:r>
              <a:rPr lang="en-US" altLang="zh-CN" sz="1400" dirty="0">
                <a:latin typeface="+mn-ea"/>
              </a:rPr>
              <a:t>);</a:t>
            </a:r>
          </a:p>
        </p:txBody>
      </p:sp>
      <p:sp>
        <p:nvSpPr>
          <p:cNvPr id="28" name="AutoShape 9">
            <a:extLst>
              <a:ext uri="{FF2B5EF4-FFF2-40B4-BE49-F238E27FC236}">
                <a16:creationId xmlns="" xmlns:a16="http://schemas.microsoft.com/office/drawing/2014/main" id="{84584174-3F32-8141-AC66-787544007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80" y="3330897"/>
            <a:ext cx="6286400" cy="340519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latin typeface="+mn-ea"/>
              </a:rPr>
              <a:t>User </a:t>
            </a:r>
            <a:r>
              <a:rPr lang="en-US" altLang="zh-CN" sz="1400" dirty="0" err="1">
                <a:latin typeface="+mn-ea"/>
              </a:rPr>
              <a:t>zhangSan</a:t>
            </a:r>
            <a:r>
              <a:rPr lang="en-US" altLang="zh-CN" sz="1400" dirty="0">
                <a:latin typeface="+mn-ea"/>
              </a:rPr>
              <a:t> = </a:t>
            </a:r>
            <a:r>
              <a:rPr lang="en-US" altLang="zh-CN" sz="1400" dirty="0" smtClean="0">
                <a:latin typeface="+mn-ea"/>
              </a:rPr>
              <a:t>(</a:t>
            </a:r>
            <a:r>
              <a:rPr lang="en-US" altLang="zh-CN" sz="1400" dirty="0">
                <a:latin typeface="+mn-ea"/>
              </a:rPr>
              <a:t>User)</a:t>
            </a:r>
            <a:r>
              <a:rPr lang="en-US" altLang="zh-CN" sz="1400" dirty="0" err="1">
                <a:latin typeface="+mn-ea"/>
              </a:rPr>
              <a:t>ois.readObject</a:t>
            </a:r>
            <a:r>
              <a:rPr lang="en-US" altLang="zh-CN" sz="1400" dirty="0">
                <a:latin typeface="+mn-ea"/>
              </a:rPr>
              <a:t>();</a:t>
            </a:r>
          </a:p>
        </p:txBody>
      </p:sp>
      <p:sp>
        <p:nvSpPr>
          <p:cNvPr id="29" name="AutoShape 9">
            <a:extLst>
              <a:ext uri="{FF2B5EF4-FFF2-40B4-BE49-F238E27FC236}">
                <a16:creationId xmlns="" xmlns:a16="http://schemas.microsoft.com/office/drawing/2014/main" id="{7F199CF5-35EF-204A-9801-3261B651C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80" y="4227934"/>
            <a:ext cx="1224136" cy="578882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 err="1" smtClean="0">
                <a:latin typeface="+mn-ea"/>
              </a:rPr>
              <a:t>fis.close</a:t>
            </a:r>
            <a:r>
              <a:rPr lang="en-US" altLang="zh-CN" sz="1400" dirty="0" smtClean="0">
                <a:latin typeface="+mn-ea"/>
              </a:rPr>
              <a:t>();</a:t>
            </a:r>
          </a:p>
          <a:p>
            <a:pPr algn="l"/>
            <a:r>
              <a:rPr lang="en-US" altLang="zh-CN" sz="1400" dirty="0" err="1" smtClean="0">
                <a:latin typeface="+mn-ea"/>
              </a:rPr>
              <a:t>ois.close</a:t>
            </a:r>
            <a:r>
              <a:rPr lang="en-US" altLang="zh-CN" sz="1400" dirty="0" smtClean="0">
                <a:latin typeface="+mn-ea"/>
              </a:rPr>
              <a:t>();</a:t>
            </a:r>
            <a:endParaRPr lang="en-US" altLang="zh-CN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82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38AC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课堂编程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对象序列化和反序列化的应用</a:t>
            </a:r>
            <a:endParaRPr lang="en-US" altLang="zh-CN" dirty="0"/>
          </a:p>
          <a:p>
            <a:pPr lvl="1"/>
            <a:r>
              <a:rPr lang="zh-CN" altLang="en-US" dirty="0"/>
              <a:t>实现思路：</a:t>
            </a:r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、创建类</a:t>
            </a:r>
            <a:r>
              <a:rPr lang="en" altLang="zh-CN" dirty="0"/>
              <a:t>Student</a:t>
            </a:r>
            <a:r>
              <a:rPr lang="zh-CN" altLang="en" dirty="0"/>
              <a:t>，</a:t>
            </a:r>
            <a:r>
              <a:rPr lang="zh-CN" altLang="en-US" dirty="0"/>
              <a:t>有属性姓名、年龄、性别</a:t>
            </a:r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、在测试类中实例化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" altLang="zh-CN" dirty="0"/>
              <a:t>Student</a:t>
            </a:r>
            <a:r>
              <a:rPr lang="zh-CN" altLang="en-US" dirty="0"/>
              <a:t>对象</a:t>
            </a:r>
            <a:r>
              <a:rPr lang="en" altLang="zh-CN" dirty="0" err="1"/>
              <a:t>zhangsan</a:t>
            </a:r>
            <a:r>
              <a:rPr lang="zh-CN" altLang="en" dirty="0"/>
              <a:t>，</a:t>
            </a:r>
            <a:r>
              <a:rPr lang="zh-CN" altLang="en-US" dirty="0"/>
              <a:t>并且保存对象的姓名为张三、年龄为</a:t>
            </a:r>
            <a:r>
              <a:rPr lang="en-US" altLang="zh-CN" dirty="0"/>
              <a:t>18</a:t>
            </a:r>
            <a:r>
              <a:rPr lang="zh-CN" altLang="en-US" dirty="0"/>
              <a:t>、性别为男</a:t>
            </a:r>
          </a:p>
          <a:p>
            <a:pPr lvl="1"/>
            <a:r>
              <a:rPr lang="en-US" altLang="zh-CN" dirty="0"/>
              <a:t>3</a:t>
            </a:r>
            <a:r>
              <a:rPr lang="zh-CN" altLang="en-US" dirty="0"/>
              <a:t>、将</a:t>
            </a:r>
            <a:r>
              <a:rPr lang="en" altLang="zh-CN" dirty="0" err="1"/>
              <a:t>zhangsan</a:t>
            </a:r>
            <a:r>
              <a:rPr lang="zh-CN" altLang="en-US" dirty="0"/>
              <a:t>对象通过对象序列化技术保存到磁盘</a:t>
            </a:r>
          </a:p>
          <a:p>
            <a:pPr lvl="1"/>
            <a:r>
              <a:rPr lang="en-US" altLang="zh-CN" dirty="0"/>
              <a:t>4</a:t>
            </a:r>
            <a:r>
              <a:rPr lang="zh-CN" altLang="en-US" dirty="0"/>
              <a:t>、再次创建一个测试类，在</a:t>
            </a:r>
            <a:r>
              <a:rPr lang="en" altLang="zh-CN" dirty="0"/>
              <a:t>main</a:t>
            </a:r>
            <a:r>
              <a:rPr lang="zh-CN" altLang="en-US" dirty="0"/>
              <a:t>方法中通过对象反序列化技术读取二进制文件内容，还原</a:t>
            </a:r>
            <a:r>
              <a:rPr lang="en" altLang="zh-CN" dirty="0"/>
              <a:t>Student</a:t>
            </a:r>
            <a:r>
              <a:rPr lang="zh-CN" altLang="en-US" dirty="0"/>
              <a:t>对象信息，并输出到控制台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课堂编程</a:t>
            </a: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2298524" y="4551770"/>
            <a:ext cx="3857652" cy="323850"/>
          </a:xfrm>
          <a:prstGeom prst="flowChartAlternateProcess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5400000" algn="t" rotWithShape="0">
              <a:schemeClr val="tx1">
                <a:lumMod val="85000"/>
                <a:lumOff val="15000"/>
                <a:alpha val="43000"/>
              </a:schemeClr>
            </a:outerShdw>
          </a:effectLst>
          <a:scene3d>
            <a:camera prst="orthographicFront"/>
            <a:lightRig rig="threePt" dir="t"/>
          </a:scene3d>
          <a:sp3d>
            <a:bevelT h="63500" prst="hardEdge"/>
          </a:sp3d>
        </p:spPr>
        <p:txBody>
          <a:bodyPr anchor="ctr"/>
          <a:lstStyle/>
          <a:p>
            <a:pPr>
              <a:defRPr/>
            </a:pPr>
            <a:endParaRPr lang="zh-CN" altLang="en-US" sz="1600" b="1" dirty="0"/>
          </a:p>
        </p:txBody>
      </p:sp>
      <p:sp>
        <p:nvSpPr>
          <p:cNvPr id="6" name="TextBox 38"/>
          <p:cNvSpPr txBox="1">
            <a:spLocks noChangeArrowheads="1"/>
          </p:cNvSpPr>
          <p:nvPr/>
        </p:nvSpPr>
        <p:spPr bwMode="auto">
          <a:xfrm>
            <a:off x="3013682" y="4537452"/>
            <a:ext cx="2271777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</a:rPr>
              <a:t>学生现场练习：</a:t>
            </a:r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10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</a:rPr>
              <a:t>分钟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330975" y="795379"/>
            <a:ext cx="191241" cy="226935"/>
            <a:chOff x="1692275" y="4522788"/>
            <a:chExt cx="1046163" cy="1241428"/>
          </a:xfrm>
        </p:grpSpPr>
        <p:grpSp>
          <p:nvGrpSpPr>
            <p:cNvPr id="8" name="组合 7"/>
            <p:cNvGrpSpPr/>
            <p:nvPr/>
          </p:nvGrpSpPr>
          <p:grpSpPr>
            <a:xfrm>
              <a:off x="1692275" y="4522788"/>
              <a:ext cx="1046163" cy="1241425"/>
              <a:chOff x="1692275" y="4522788"/>
              <a:chExt cx="1046163" cy="1241425"/>
            </a:xfrm>
          </p:grpSpPr>
          <p:sp>
            <p:nvSpPr>
              <p:cNvPr id="10" name="AutoShape 105"/>
              <p:cNvSpPr>
                <a:spLocks noChangeAspect="1" noChangeArrowheads="1" noTextEdit="1"/>
              </p:cNvSpPr>
              <p:nvPr/>
            </p:nvSpPr>
            <p:spPr bwMode="auto">
              <a:xfrm>
                <a:off x="1692275" y="4522788"/>
                <a:ext cx="1046163" cy="124142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107"/>
              <p:cNvSpPr>
                <a:spLocks noEditPoints="1"/>
              </p:cNvSpPr>
              <p:nvPr/>
            </p:nvSpPr>
            <p:spPr bwMode="auto">
              <a:xfrm>
                <a:off x="1692275" y="4522791"/>
                <a:ext cx="857249" cy="1074737"/>
              </a:xfrm>
              <a:custGeom>
                <a:avLst/>
                <a:gdLst/>
                <a:ahLst/>
                <a:cxnLst>
                  <a:cxn ang="0">
                    <a:pos x="449" y="382"/>
                  </a:cxn>
                  <a:cxn ang="0">
                    <a:pos x="457" y="382"/>
                  </a:cxn>
                  <a:cxn ang="0">
                    <a:pos x="457" y="116"/>
                  </a:cxn>
                  <a:cxn ang="0">
                    <a:pos x="391" y="50"/>
                  </a:cxn>
                  <a:cxn ang="0">
                    <a:pos x="328" y="50"/>
                  </a:cxn>
                  <a:cxn ang="0">
                    <a:pos x="278" y="0"/>
                  </a:cxn>
                  <a:cxn ang="0">
                    <a:pos x="179" y="0"/>
                  </a:cxn>
                  <a:cxn ang="0">
                    <a:pos x="129" y="50"/>
                  </a:cxn>
                  <a:cxn ang="0">
                    <a:pos x="66" y="50"/>
                  </a:cxn>
                  <a:cxn ang="0">
                    <a:pos x="0" y="116"/>
                  </a:cxn>
                  <a:cxn ang="0">
                    <a:pos x="0" y="507"/>
                  </a:cxn>
                  <a:cxn ang="0">
                    <a:pos x="66" y="573"/>
                  </a:cxn>
                  <a:cxn ang="0">
                    <a:pos x="278" y="573"/>
                  </a:cxn>
                  <a:cxn ang="0">
                    <a:pos x="278" y="557"/>
                  </a:cxn>
                  <a:cxn ang="0">
                    <a:pos x="449" y="382"/>
                  </a:cxn>
                  <a:cxn ang="0">
                    <a:pos x="179" y="37"/>
                  </a:cxn>
                  <a:cxn ang="0">
                    <a:pos x="278" y="37"/>
                  </a:cxn>
                  <a:cxn ang="0">
                    <a:pos x="295" y="54"/>
                  </a:cxn>
                  <a:cxn ang="0">
                    <a:pos x="278" y="71"/>
                  </a:cxn>
                  <a:cxn ang="0">
                    <a:pos x="179" y="71"/>
                  </a:cxn>
                  <a:cxn ang="0">
                    <a:pos x="162" y="54"/>
                  </a:cxn>
                  <a:cxn ang="0">
                    <a:pos x="179" y="37"/>
                  </a:cxn>
                  <a:cxn ang="0">
                    <a:pos x="133" y="220"/>
                  </a:cxn>
                  <a:cxn ang="0">
                    <a:pos x="328" y="220"/>
                  </a:cxn>
                  <a:cxn ang="0">
                    <a:pos x="345" y="237"/>
                  </a:cxn>
                  <a:cxn ang="0">
                    <a:pos x="328" y="253"/>
                  </a:cxn>
                  <a:cxn ang="0">
                    <a:pos x="133" y="253"/>
                  </a:cxn>
                  <a:cxn ang="0">
                    <a:pos x="116" y="237"/>
                  </a:cxn>
                  <a:cxn ang="0">
                    <a:pos x="133" y="220"/>
                  </a:cxn>
                  <a:cxn ang="0">
                    <a:pos x="262" y="407"/>
                  </a:cxn>
                  <a:cxn ang="0">
                    <a:pos x="133" y="407"/>
                  </a:cxn>
                  <a:cxn ang="0">
                    <a:pos x="116" y="391"/>
                  </a:cxn>
                  <a:cxn ang="0">
                    <a:pos x="133" y="374"/>
                  </a:cxn>
                  <a:cxn ang="0">
                    <a:pos x="262" y="374"/>
                  </a:cxn>
                  <a:cxn ang="0">
                    <a:pos x="278" y="391"/>
                  </a:cxn>
                  <a:cxn ang="0">
                    <a:pos x="262" y="407"/>
                  </a:cxn>
                  <a:cxn ang="0">
                    <a:pos x="133" y="328"/>
                  </a:cxn>
                  <a:cxn ang="0">
                    <a:pos x="116" y="312"/>
                  </a:cxn>
                  <a:cxn ang="0">
                    <a:pos x="133" y="295"/>
                  </a:cxn>
                  <a:cxn ang="0">
                    <a:pos x="328" y="295"/>
                  </a:cxn>
                  <a:cxn ang="0">
                    <a:pos x="345" y="312"/>
                  </a:cxn>
                  <a:cxn ang="0">
                    <a:pos x="328" y="328"/>
                  </a:cxn>
                  <a:cxn ang="0">
                    <a:pos x="133" y="328"/>
                  </a:cxn>
                  <a:cxn ang="0">
                    <a:pos x="133" y="328"/>
                  </a:cxn>
                  <a:cxn ang="0">
                    <a:pos x="133" y="328"/>
                  </a:cxn>
                </a:cxnLst>
                <a:rect l="0" t="0" r="r" b="b"/>
                <a:pathLst>
                  <a:path w="457" h="573">
                    <a:moveTo>
                      <a:pt x="449" y="382"/>
                    </a:moveTo>
                    <a:cubicBezTo>
                      <a:pt x="457" y="382"/>
                      <a:pt x="457" y="382"/>
                      <a:pt x="457" y="382"/>
                    </a:cubicBezTo>
                    <a:cubicBezTo>
                      <a:pt x="457" y="116"/>
                      <a:pt x="457" y="116"/>
                      <a:pt x="457" y="116"/>
                    </a:cubicBezTo>
                    <a:cubicBezTo>
                      <a:pt x="457" y="79"/>
                      <a:pt x="428" y="50"/>
                      <a:pt x="391" y="50"/>
                    </a:cubicBezTo>
                    <a:cubicBezTo>
                      <a:pt x="328" y="50"/>
                      <a:pt x="328" y="50"/>
                      <a:pt x="328" y="50"/>
                    </a:cubicBezTo>
                    <a:cubicBezTo>
                      <a:pt x="328" y="25"/>
                      <a:pt x="307" y="0"/>
                      <a:pt x="278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54" y="0"/>
                      <a:pt x="129" y="21"/>
                      <a:pt x="129" y="50"/>
                    </a:cubicBezTo>
                    <a:cubicBezTo>
                      <a:pt x="66" y="50"/>
                      <a:pt x="66" y="50"/>
                      <a:pt x="66" y="50"/>
                    </a:cubicBezTo>
                    <a:cubicBezTo>
                      <a:pt x="29" y="54"/>
                      <a:pt x="0" y="83"/>
                      <a:pt x="0" y="116"/>
                    </a:cubicBezTo>
                    <a:cubicBezTo>
                      <a:pt x="0" y="507"/>
                      <a:pt x="0" y="507"/>
                      <a:pt x="0" y="507"/>
                    </a:cubicBezTo>
                    <a:cubicBezTo>
                      <a:pt x="0" y="544"/>
                      <a:pt x="29" y="573"/>
                      <a:pt x="66" y="573"/>
                    </a:cubicBezTo>
                    <a:cubicBezTo>
                      <a:pt x="278" y="573"/>
                      <a:pt x="278" y="573"/>
                      <a:pt x="278" y="573"/>
                    </a:cubicBezTo>
                    <a:cubicBezTo>
                      <a:pt x="278" y="557"/>
                      <a:pt x="278" y="557"/>
                      <a:pt x="278" y="557"/>
                    </a:cubicBezTo>
                    <a:cubicBezTo>
                      <a:pt x="278" y="461"/>
                      <a:pt x="353" y="382"/>
                      <a:pt x="449" y="382"/>
                    </a:cubicBezTo>
                    <a:close/>
                    <a:moveTo>
                      <a:pt x="179" y="37"/>
                    </a:moveTo>
                    <a:cubicBezTo>
                      <a:pt x="278" y="37"/>
                      <a:pt x="278" y="37"/>
                      <a:pt x="278" y="37"/>
                    </a:cubicBezTo>
                    <a:cubicBezTo>
                      <a:pt x="287" y="37"/>
                      <a:pt x="295" y="46"/>
                      <a:pt x="295" y="54"/>
                    </a:cubicBezTo>
                    <a:cubicBezTo>
                      <a:pt x="295" y="62"/>
                      <a:pt x="287" y="71"/>
                      <a:pt x="278" y="71"/>
                    </a:cubicBezTo>
                    <a:cubicBezTo>
                      <a:pt x="179" y="71"/>
                      <a:pt x="179" y="71"/>
                      <a:pt x="179" y="71"/>
                    </a:cubicBezTo>
                    <a:cubicBezTo>
                      <a:pt x="170" y="71"/>
                      <a:pt x="162" y="62"/>
                      <a:pt x="162" y="54"/>
                    </a:cubicBezTo>
                    <a:cubicBezTo>
                      <a:pt x="162" y="46"/>
                      <a:pt x="170" y="37"/>
                      <a:pt x="179" y="37"/>
                    </a:cubicBezTo>
                    <a:close/>
                    <a:moveTo>
                      <a:pt x="133" y="220"/>
                    </a:moveTo>
                    <a:cubicBezTo>
                      <a:pt x="328" y="220"/>
                      <a:pt x="328" y="220"/>
                      <a:pt x="328" y="220"/>
                    </a:cubicBezTo>
                    <a:cubicBezTo>
                      <a:pt x="336" y="220"/>
                      <a:pt x="345" y="229"/>
                      <a:pt x="345" y="237"/>
                    </a:cubicBezTo>
                    <a:cubicBezTo>
                      <a:pt x="345" y="245"/>
                      <a:pt x="336" y="253"/>
                      <a:pt x="328" y="253"/>
                    </a:cubicBezTo>
                    <a:cubicBezTo>
                      <a:pt x="133" y="253"/>
                      <a:pt x="133" y="253"/>
                      <a:pt x="133" y="253"/>
                    </a:cubicBezTo>
                    <a:cubicBezTo>
                      <a:pt x="125" y="253"/>
                      <a:pt x="116" y="245"/>
                      <a:pt x="116" y="237"/>
                    </a:cubicBezTo>
                    <a:cubicBezTo>
                      <a:pt x="116" y="224"/>
                      <a:pt x="120" y="220"/>
                      <a:pt x="133" y="220"/>
                    </a:cubicBezTo>
                    <a:close/>
                    <a:moveTo>
                      <a:pt x="262" y="407"/>
                    </a:moveTo>
                    <a:cubicBezTo>
                      <a:pt x="133" y="407"/>
                      <a:pt x="133" y="407"/>
                      <a:pt x="133" y="407"/>
                    </a:cubicBezTo>
                    <a:cubicBezTo>
                      <a:pt x="125" y="407"/>
                      <a:pt x="116" y="399"/>
                      <a:pt x="116" y="391"/>
                    </a:cubicBezTo>
                    <a:cubicBezTo>
                      <a:pt x="116" y="382"/>
                      <a:pt x="125" y="374"/>
                      <a:pt x="133" y="374"/>
                    </a:cubicBezTo>
                    <a:cubicBezTo>
                      <a:pt x="262" y="374"/>
                      <a:pt x="262" y="374"/>
                      <a:pt x="262" y="374"/>
                    </a:cubicBezTo>
                    <a:cubicBezTo>
                      <a:pt x="270" y="374"/>
                      <a:pt x="278" y="382"/>
                      <a:pt x="278" y="391"/>
                    </a:cubicBezTo>
                    <a:cubicBezTo>
                      <a:pt x="278" y="403"/>
                      <a:pt x="270" y="407"/>
                      <a:pt x="262" y="407"/>
                    </a:cubicBezTo>
                    <a:close/>
                    <a:moveTo>
                      <a:pt x="133" y="328"/>
                    </a:moveTo>
                    <a:cubicBezTo>
                      <a:pt x="125" y="328"/>
                      <a:pt x="116" y="320"/>
                      <a:pt x="116" y="312"/>
                    </a:cubicBezTo>
                    <a:cubicBezTo>
                      <a:pt x="116" y="303"/>
                      <a:pt x="125" y="295"/>
                      <a:pt x="133" y="295"/>
                    </a:cubicBezTo>
                    <a:cubicBezTo>
                      <a:pt x="328" y="295"/>
                      <a:pt x="328" y="295"/>
                      <a:pt x="328" y="295"/>
                    </a:cubicBezTo>
                    <a:cubicBezTo>
                      <a:pt x="336" y="295"/>
                      <a:pt x="345" y="303"/>
                      <a:pt x="345" y="312"/>
                    </a:cubicBezTo>
                    <a:cubicBezTo>
                      <a:pt x="345" y="320"/>
                      <a:pt x="336" y="328"/>
                      <a:pt x="328" y="328"/>
                    </a:cubicBezTo>
                    <a:lnTo>
                      <a:pt x="133" y="328"/>
                    </a:lnTo>
                    <a:close/>
                    <a:moveTo>
                      <a:pt x="133" y="328"/>
                    </a:moveTo>
                    <a:cubicBezTo>
                      <a:pt x="133" y="328"/>
                      <a:pt x="133" y="328"/>
                      <a:pt x="133" y="328"/>
                    </a:cubicBezTo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08"/>
              <p:cNvSpPr>
                <a:spLocks noEditPoints="1"/>
              </p:cNvSpPr>
              <p:nvPr/>
            </p:nvSpPr>
            <p:spPr bwMode="auto">
              <a:xfrm>
                <a:off x="2408238" y="5333999"/>
                <a:ext cx="219074" cy="220805"/>
              </a:xfrm>
              <a:custGeom>
                <a:avLst/>
                <a:gdLst/>
                <a:ahLst/>
                <a:cxnLst>
                  <a:cxn ang="0">
                    <a:pos x="0" y="58"/>
                  </a:cxn>
                  <a:cxn ang="0">
                    <a:pos x="58" y="117"/>
                  </a:cxn>
                  <a:cxn ang="0">
                    <a:pos x="117" y="58"/>
                  </a:cxn>
                  <a:cxn ang="0">
                    <a:pos x="58" y="0"/>
                  </a:cxn>
                  <a:cxn ang="0">
                    <a:pos x="0" y="58"/>
                  </a:cxn>
                  <a:cxn ang="0">
                    <a:pos x="0" y="58"/>
                  </a:cxn>
                  <a:cxn ang="0">
                    <a:pos x="0" y="58"/>
                  </a:cxn>
                </a:cxnLst>
                <a:rect l="0" t="0" r="r" b="b"/>
                <a:pathLst>
                  <a:path w="117" h="117">
                    <a:moveTo>
                      <a:pt x="0" y="58"/>
                    </a:moveTo>
                    <a:cubicBezTo>
                      <a:pt x="0" y="90"/>
                      <a:pt x="26" y="117"/>
                      <a:pt x="58" y="117"/>
                    </a:cubicBezTo>
                    <a:cubicBezTo>
                      <a:pt x="91" y="117"/>
                      <a:pt x="117" y="90"/>
                      <a:pt x="117" y="58"/>
                    </a:cubicBezTo>
                    <a:cubicBezTo>
                      <a:pt x="117" y="26"/>
                      <a:pt x="91" y="0"/>
                      <a:pt x="58" y="0"/>
                    </a:cubicBezTo>
                    <a:cubicBezTo>
                      <a:pt x="26" y="0"/>
                      <a:pt x="0" y="26"/>
                      <a:pt x="0" y="58"/>
                    </a:cubicBezTo>
                    <a:close/>
                    <a:moveTo>
                      <a:pt x="0" y="58"/>
                    </a:moveTo>
                    <a:cubicBezTo>
                      <a:pt x="0" y="58"/>
                      <a:pt x="0" y="58"/>
                      <a:pt x="0" y="58"/>
                    </a:cubicBezTo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9" name="Freeform 109"/>
            <p:cNvSpPr>
              <a:spLocks noEditPoints="1"/>
            </p:cNvSpPr>
            <p:nvPr/>
          </p:nvSpPr>
          <p:spPr bwMode="auto">
            <a:xfrm>
              <a:off x="2314575" y="5561010"/>
              <a:ext cx="422277" cy="203206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0" y="108"/>
                </a:cxn>
                <a:cxn ang="0">
                  <a:pos x="225" y="108"/>
                </a:cxn>
                <a:cxn ang="0">
                  <a:pos x="113" y="0"/>
                </a:cxn>
                <a:cxn ang="0">
                  <a:pos x="113" y="0"/>
                </a:cxn>
                <a:cxn ang="0">
                  <a:pos x="113" y="0"/>
                </a:cxn>
              </a:cxnLst>
              <a:rect l="0" t="0" r="r" b="b"/>
              <a:pathLst>
                <a:path w="225" h="108">
                  <a:moveTo>
                    <a:pt x="113" y="0"/>
                  </a:moveTo>
                  <a:cubicBezTo>
                    <a:pt x="50" y="0"/>
                    <a:pt x="4" y="50"/>
                    <a:pt x="0" y="108"/>
                  </a:cubicBezTo>
                  <a:cubicBezTo>
                    <a:pt x="225" y="108"/>
                    <a:pt x="225" y="108"/>
                    <a:pt x="225" y="108"/>
                  </a:cubicBezTo>
                  <a:cubicBezTo>
                    <a:pt x="225" y="41"/>
                    <a:pt x="175" y="0"/>
                    <a:pt x="113" y="0"/>
                  </a:cubicBezTo>
                  <a:close/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rgbClr val="0070C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230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8" name="Rectangle 8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rtlCol="0">
            <a:spAutoFit/>
          </a:bodyPr>
          <a:lstStyle/>
          <a:p>
            <a:r>
              <a:rPr lang="zh-CN" altLang="en-US" dirty="0" smtClean="0"/>
              <a:t>为什么使用配置文件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23528" y="1203598"/>
            <a:ext cx="8352928" cy="856995"/>
          </a:xfrm>
        </p:spPr>
        <p:txBody>
          <a:bodyPr/>
          <a:lstStyle/>
          <a:p>
            <a:r>
              <a:rPr lang="zh-CN" altLang="en-US" dirty="0"/>
              <a:t>让用户能够脱离程序本身去修改程序内的相关变量的</a:t>
            </a:r>
            <a:r>
              <a:rPr lang="zh-CN" altLang="en-US" dirty="0" smtClean="0"/>
              <a:t>值</a:t>
            </a:r>
            <a:endParaRPr lang="en-US" altLang="zh-CN" dirty="0" smtClean="0"/>
          </a:p>
          <a:p>
            <a:r>
              <a:rPr lang="zh-CN" altLang="en-US" dirty="0" smtClean="0"/>
              <a:t>管理大型项目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应用</a:t>
            </a:r>
            <a:r>
              <a:rPr lang="zh-CN" altLang="en-US" dirty="0" smtClean="0"/>
              <a:t>场景</a:t>
            </a:r>
            <a:endParaRPr lang="zh-CN" alt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4816475"/>
            <a:ext cx="2133600" cy="274638"/>
          </a:xfrm>
        </p:spPr>
        <p:txBody>
          <a:bodyPr/>
          <a:lstStyle/>
          <a:p>
            <a:pPr>
              <a:defRPr/>
            </a:pPr>
            <a:fld id="{20A3C244-A2EA-421B-AA84-7941BACD046B}" type="slidenum">
              <a:rPr lang="zh-CN" altLang="en-US" sz="180" smtClean="0"/>
              <a:t>19</a:t>
            </a:fld>
            <a:r>
              <a:rPr lang="en-US" altLang="zh-CN" sz="180"/>
              <a:t>/47</a:t>
            </a:r>
            <a:endParaRPr lang="zh-CN" altLang="en-US" sz="180" dirty="0"/>
          </a:p>
        </p:txBody>
      </p:sp>
      <p:grpSp>
        <p:nvGrpSpPr>
          <p:cNvPr id="31" name="组合 30"/>
          <p:cNvGrpSpPr/>
          <p:nvPr/>
        </p:nvGrpSpPr>
        <p:grpSpPr>
          <a:xfrm>
            <a:off x="285720" y="785800"/>
            <a:ext cx="234950" cy="212725"/>
            <a:chOff x="436488" y="2332038"/>
            <a:chExt cx="234950" cy="212725"/>
          </a:xfrm>
        </p:grpSpPr>
        <p:grpSp>
          <p:nvGrpSpPr>
            <p:cNvPr id="32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3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BF113741-4FE8-9844-AED7-5934C852B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2001794"/>
            <a:ext cx="5508104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1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r>
              <a:rPr lang="zh-CN" altLang="en-US" dirty="0" smtClean="0"/>
              <a:t>概念图总览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880EF6CC-1E08-A948-B8BA-69F634DC2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806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6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r>
              <a:rPr lang="zh-CN" altLang="en-US" dirty="0" smtClean="0"/>
              <a:t>什么是配置文件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给配置文件下个定义</a:t>
            </a:r>
          </a:p>
          <a:p>
            <a:pPr lvl="1"/>
            <a:r>
              <a:rPr lang="zh-CN" altLang="en-US" dirty="0"/>
              <a:t>配置文件是什么？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65264" y="2691802"/>
            <a:ext cx="1143009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Calibri" panose="020F0502020204030204" pitchFamily="34" charset="0"/>
              </a:rPr>
              <a:t>配置文件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6624807" y="2664574"/>
            <a:ext cx="1928826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Calibri" panose="020F0502020204030204" pitchFamily="34" charset="0"/>
              </a:rPr>
              <a:t>文件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813510" y="2636429"/>
            <a:ext cx="3714775" cy="3935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用键值对保存程序配置信息的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800225" y="2691765"/>
            <a:ext cx="10223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Calibri" panose="020F0502020204030204" pitchFamily="34" charset="0"/>
              </a:rPr>
              <a:t>是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 flipH="1">
            <a:off x="7481795" y="2066400"/>
            <a:ext cx="215900" cy="576263"/>
          </a:xfrm>
          <a:prstGeom prst="downArrow">
            <a:avLst>
              <a:gd name="adj1" fmla="val 50000"/>
              <a:gd name="adj2" fmla="val 667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anchor="ctr"/>
          <a:lstStyle/>
          <a:p>
            <a:endParaRPr lang="zh-CN" altLang="en-US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6553101" y="1709210"/>
            <a:ext cx="204149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临近的属概念</a:t>
            </a: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2179776" y="2061003"/>
            <a:ext cx="230175" cy="641354"/>
          </a:xfrm>
          <a:prstGeom prst="downArrow">
            <a:avLst>
              <a:gd name="adj1" fmla="val 50000"/>
              <a:gd name="adj2" fmla="val 66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anchor="ctr"/>
          <a:lstStyle/>
          <a:p>
            <a:endParaRPr lang="zh-CN" altLang="en-US"/>
          </a:p>
        </p:txBody>
      </p:sp>
      <p:sp>
        <p:nvSpPr>
          <p:cNvPr id="13" name="AutoShape 11"/>
          <p:cNvSpPr>
            <a:spLocks noChangeArrowheads="1"/>
          </p:cNvSpPr>
          <p:nvPr/>
        </p:nvSpPr>
        <p:spPr bwMode="auto">
          <a:xfrm>
            <a:off x="965330" y="2061002"/>
            <a:ext cx="215900" cy="642942"/>
          </a:xfrm>
          <a:prstGeom prst="downArrow">
            <a:avLst>
              <a:gd name="adj1" fmla="val 50000"/>
              <a:gd name="adj2" fmla="val 58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anchor="ctr"/>
          <a:lstStyle/>
          <a:p>
            <a:endParaRPr lang="zh-CN" altLang="en-US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4099757" y="1709563"/>
            <a:ext cx="822285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种差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1608272" y="1703812"/>
            <a:ext cx="141607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定义联项</a:t>
            </a: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179512" y="1703812"/>
            <a:ext cx="1857388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被定义项</a:t>
            </a:r>
          </a:p>
        </p:txBody>
      </p:sp>
      <p:sp>
        <p:nvSpPr>
          <p:cNvPr id="17" name="AutoShape 10"/>
          <p:cNvSpPr>
            <a:spLocks noChangeArrowheads="1"/>
          </p:cNvSpPr>
          <p:nvPr/>
        </p:nvSpPr>
        <p:spPr bwMode="auto">
          <a:xfrm>
            <a:off x="4385509" y="2050208"/>
            <a:ext cx="230175" cy="641354"/>
          </a:xfrm>
          <a:prstGeom prst="downArrow">
            <a:avLst>
              <a:gd name="adj1" fmla="val 50000"/>
              <a:gd name="adj2" fmla="val 66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40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bldLvl="0" animBg="1"/>
      <p:bldP spid="11" grpId="0"/>
      <p:bldP spid="12" grpId="0" animBg="1"/>
      <p:bldP spid="13" grpId="0" animBg="1"/>
      <p:bldP spid="14" grpId="0"/>
      <p:bldP spid="15" grpId="0"/>
      <p:bldP spid="16" grpId="0"/>
      <p:bldP spid="17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2195513" y="141288"/>
            <a:ext cx="6769100" cy="3770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什么是配置文件</a:t>
            </a:r>
            <a:endParaRPr lang="zh-CN" altLang="en-US" dirty="0" smtClean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79388" y="771525"/>
            <a:ext cx="8640762" cy="3744913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SzTx/>
            </a:pPr>
            <a:r>
              <a:rPr lang="zh-CN" altLang="en-US" dirty="0" smtClean="0">
                <a:solidFill>
                  <a:srgbClr val="404040"/>
                </a:solidFill>
              </a:rPr>
              <a:t>内涵</a:t>
            </a:r>
            <a:endParaRPr lang="en-US" altLang="zh-CN" dirty="0" smtClean="0">
              <a:solidFill>
                <a:srgbClr val="404040"/>
              </a:solidFill>
            </a:endParaRPr>
          </a:p>
          <a:p>
            <a:pPr lvl="1">
              <a:buSzTx/>
            </a:pPr>
            <a:r>
              <a:rPr lang="zh-CN" altLang="en-US" dirty="0">
                <a:solidFill>
                  <a:srgbClr val="404040"/>
                </a:solidFill>
              </a:rPr>
              <a:t>保存文件的配置信息</a:t>
            </a:r>
          </a:p>
          <a:p>
            <a:pPr>
              <a:buSzTx/>
            </a:pPr>
            <a:r>
              <a:rPr lang="zh-CN" altLang="en-US" dirty="0" smtClean="0">
                <a:solidFill>
                  <a:srgbClr val="404040"/>
                </a:solidFill>
              </a:rPr>
              <a:t>外延</a:t>
            </a:r>
            <a:endParaRPr lang="en-US" altLang="zh-CN" dirty="0">
              <a:solidFill>
                <a:srgbClr val="404040"/>
              </a:solidFill>
            </a:endParaRPr>
          </a:p>
          <a:p>
            <a:pPr lvl="1">
              <a:buSzTx/>
            </a:pPr>
            <a:r>
              <a:rPr lang="zh-CN" altLang="en-US" dirty="0" smtClean="0">
                <a:solidFill>
                  <a:srgbClr val="404040"/>
                </a:solidFill>
              </a:rPr>
              <a:t>数据库配置文件</a:t>
            </a:r>
            <a:endParaRPr lang="en-US" altLang="zh-CN" dirty="0" smtClean="0">
              <a:solidFill>
                <a:srgbClr val="404040"/>
              </a:solidFill>
            </a:endParaRPr>
          </a:p>
          <a:p>
            <a:pPr lvl="1">
              <a:buSzTx/>
            </a:pPr>
            <a:r>
              <a:rPr lang="zh-CN" altLang="en-US" dirty="0">
                <a:solidFill>
                  <a:srgbClr val="404040"/>
                </a:solidFill>
              </a:rPr>
              <a:t>线程</a:t>
            </a:r>
            <a:r>
              <a:rPr lang="zh-CN" altLang="en-US" dirty="0" smtClean="0">
                <a:solidFill>
                  <a:srgbClr val="404040"/>
                </a:solidFill>
              </a:rPr>
              <a:t>池配置文件</a:t>
            </a:r>
            <a:endParaRPr lang="en-US" altLang="zh-C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68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标题 1"/>
          <p:cNvSpPr>
            <a:spLocks noGrp="1" noChangeArrowheads="1"/>
          </p:cNvSpPr>
          <p:nvPr>
            <p:ph type="title"/>
          </p:nvPr>
        </p:nvSpPr>
        <p:spPr bwMode="auto">
          <a:xfrm>
            <a:off x="2195513" y="141288"/>
            <a:ext cx="6769100" cy="368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配置文件的</a:t>
            </a:r>
            <a:r>
              <a:rPr lang="zh-CN" altLang="en-US" dirty="0"/>
              <a:t>作用</a:t>
            </a:r>
            <a:endParaRPr lang="zh-CN" altLang="en-US" dirty="0" smtClean="0"/>
          </a:p>
        </p:txBody>
      </p:sp>
      <p:sp>
        <p:nvSpPr>
          <p:cNvPr id="5" name="内容占位符 4"/>
          <p:cNvSpPr>
            <a:spLocks noGrp="1" noChangeArrowheads="1"/>
          </p:cNvSpPr>
          <p:nvPr>
            <p:ph idx="1"/>
          </p:nvPr>
        </p:nvSpPr>
        <p:spPr bwMode="auto">
          <a:xfrm>
            <a:off x="179388" y="771525"/>
            <a:ext cx="8640762" cy="3744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SzTx/>
            </a:pPr>
            <a:r>
              <a:rPr lang="zh-CN" altLang="en-US" dirty="0">
                <a:solidFill>
                  <a:srgbClr val="404040"/>
                </a:solidFill>
              </a:rPr>
              <a:t>便于线上产品的</a:t>
            </a:r>
            <a:r>
              <a:rPr lang="zh-CN" altLang="en-US" dirty="0" smtClean="0">
                <a:solidFill>
                  <a:srgbClr val="404040"/>
                </a:solidFill>
              </a:rPr>
              <a:t>维护</a:t>
            </a:r>
            <a:endParaRPr lang="en-US" altLang="zh-CN" dirty="0" smtClean="0">
              <a:solidFill>
                <a:srgbClr val="404040"/>
              </a:solidFill>
            </a:endParaRPr>
          </a:p>
          <a:p>
            <a:pPr>
              <a:buSzTx/>
            </a:pPr>
            <a:r>
              <a:rPr lang="zh-CN" altLang="en-US" dirty="0">
                <a:solidFill>
                  <a:srgbClr val="404040"/>
                </a:solidFill>
              </a:rPr>
              <a:t>便于开发产品的属性配置</a:t>
            </a:r>
          </a:p>
          <a:p>
            <a:pPr marL="0" indent="0">
              <a:buSzTx/>
              <a:buNone/>
            </a:pPr>
            <a:endParaRPr lang="zh-CN" altLang="en-US" dirty="0">
              <a:solidFill>
                <a:srgbClr val="404040"/>
              </a:solidFill>
            </a:endParaRPr>
          </a:p>
        </p:txBody>
      </p:sp>
      <p:sp>
        <p:nvSpPr>
          <p:cNvPr id="8" name="Text Box 21">
            <a:extLst>
              <a:ext uri="{FF2B5EF4-FFF2-40B4-BE49-F238E27FC236}">
                <a16:creationId xmlns:a16="http://schemas.microsoft.com/office/drawing/2014/main" xmlns="" id="{7CFA3154-F9D9-B34D-BC26-E03838A3C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9265" y="4083918"/>
            <a:ext cx="4057650" cy="384810"/>
          </a:xfrm>
          <a:prstGeom prst="rect">
            <a:avLst/>
          </a:prstGeom>
          <a:solidFill>
            <a:srgbClr val="0070C0"/>
          </a:solidFill>
          <a:ln w="6350" cmpd="sng">
            <a:solidFill>
              <a:srgbClr val="008080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lIns="77953" tIns="38976" rIns="77953" bIns="38976">
            <a:spAutoFit/>
          </a:bodyPr>
          <a:lstStyle/>
          <a:p>
            <a:pPr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如何在</a:t>
            </a:r>
            <a:r>
              <a:rPr lang="en-US" altLang="zh-CN" sz="20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Java</a:t>
            </a:r>
            <a:r>
              <a:rPr lang="zh-CN" altLang="en-US" sz="20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中实现呢</a:t>
            </a:r>
            <a:r>
              <a:rPr lang="zh-CN" altLang="en-US" sz="2000" kern="0" dirty="0">
                <a:solidFill>
                  <a:schemeClr val="bg1"/>
                </a:solidFill>
                <a:latin typeface="+mn-ea"/>
                <a:ea typeface="+mn-ea"/>
                <a:sym typeface="+mn-ea"/>
              </a:rPr>
              <a:t>？</a:t>
            </a:r>
            <a:endParaRPr lang="zh-CN" altLang="en-US" sz="2000" dirty="0">
              <a:solidFill>
                <a:srgbClr val="008000"/>
              </a:solidFill>
              <a:ea typeface="黑体" panose="02010609060101010101" pitchFamily="2" charset="-122"/>
            </a:endParaRPr>
          </a:p>
        </p:txBody>
      </p:sp>
      <p:pic>
        <p:nvPicPr>
          <p:cNvPr id="9" name="Picture 20" descr="0quav023[1]">
            <a:extLst>
              <a:ext uri="{FF2B5EF4-FFF2-40B4-BE49-F238E27FC236}">
                <a16:creationId xmlns:a16="http://schemas.microsoft.com/office/drawing/2014/main" xmlns="" id="{FBF9A1FC-D7C2-4748-9BE4-6B555BCB2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29562" y="1995686"/>
            <a:ext cx="1719723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爆炸形 2 9">
            <a:extLst>
              <a:ext uri="{FF2B5EF4-FFF2-40B4-BE49-F238E27FC236}">
                <a16:creationId xmlns:a16="http://schemas.microsoft.com/office/drawing/2014/main" xmlns="" id="{58E114B8-C2A1-1B40-9273-9258024FF428}"/>
              </a:ext>
            </a:extLst>
          </p:cNvPr>
          <p:cNvSpPr/>
          <p:nvPr/>
        </p:nvSpPr>
        <p:spPr bwMode="auto">
          <a:xfrm>
            <a:off x="2328201" y="1605513"/>
            <a:ext cx="4343582" cy="2505854"/>
          </a:xfrm>
          <a:prstGeom prst="irregularSeal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400" b="1" i="0" u="none" strike="noStrike" normalizeH="0" baseline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Properties</a:t>
            </a:r>
            <a:endParaRPr kumimoji="0" lang="zh-CN" altLang="en-US" sz="2400" b="1" i="0" u="none" strike="noStrike" normalizeH="0" baseline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Text Box 21">
            <a:extLst>
              <a:ext uri="{FF2B5EF4-FFF2-40B4-BE49-F238E27FC236}">
                <a16:creationId xmlns:a16="http://schemas.microsoft.com/office/drawing/2014/main" xmlns="" id="{A4B15B5A-DC02-D440-85B6-7702A1F74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5" y="4527696"/>
            <a:ext cx="7221299" cy="386490"/>
          </a:xfrm>
          <a:prstGeom prst="rect">
            <a:avLst/>
          </a:prstGeom>
          <a:solidFill>
            <a:srgbClr val="0070C0"/>
          </a:solidFill>
          <a:ln w="6350" cmpd="sng">
            <a:solidFill>
              <a:srgbClr val="008080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lIns="77953" tIns="38976" rIns="77953" bIns="38976">
            <a:spAutoFit/>
          </a:bodyPr>
          <a:lstStyle/>
          <a:p>
            <a:pPr>
              <a:defRPr/>
            </a:pPr>
            <a:r>
              <a:rPr lang="en-US" altLang="zh-CN" sz="2000" kern="0" dirty="0" smtClean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Properties</a:t>
            </a:r>
            <a:r>
              <a:rPr lang="zh-CN" altLang="en-US" sz="20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类是操作</a:t>
            </a:r>
            <a:r>
              <a:rPr lang="en-US" altLang="zh-CN" sz="20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Java</a:t>
            </a:r>
            <a:r>
              <a:rPr lang="zh-CN" altLang="en-US" sz="20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配置文件</a:t>
            </a:r>
            <a:r>
              <a:rPr lang="zh-CN" altLang="en-US" sz="2000" kern="0" dirty="0" smtClean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的类</a:t>
            </a:r>
            <a:endParaRPr lang="zh-CN" altLang="en-US" sz="2000" kern="0" dirty="0">
              <a:solidFill>
                <a:schemeClr val="bg1"/>
              </a:solidFill>
              <a:latin typeface="黑体" panose="02010609060101010101" pitchFamily="2" charset="-122"/>
              <a:ea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132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77026"/>
          </a:xfrm>
        </p:spPr>
        <p:txBody>
          <a:bodyPr/>
          <a:lstStyle/>
          <a:p>
            <a:r>
              <a:rPr lang="en-US" altLang="zh-CN" dirty="0" smtClean="0">
                <a:latin typeface="+mj-ea"/>
              </a:rPr>
              <a:t>Properties</a:t>
            </a:r>
            <a:r>
              <a:rPr lang="zh-CN" altLang="en-US" dirty="0" smtClean="0"/>
              <a:t>类的应用</a:t>
            </a:r>
            <a:endParaRPr lang="zh-CN" altLang="en-US" dirty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143591" y="1824775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143591" y="2183154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1008" y="3314441"/>
            <a:ext cx="25360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134" y="4609841"/>
            <a:ext cx="31772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6" name="内容占位符 5">
            <a:extLst>
              <a:ext uri="{FF2B5EF4-FFF2-40B4-BE49-F238E27FC236}">
                <a16:creationId xmlns:a16="http://schemas.microsoft.com/office/drawing/2014/main" xmlns="" id="{5A797195-9EC4-5F4B-8CE2-8A81422BEE24}"/>
              </a:ext>
            </a:extLst>
          </p:cNvPr>
          <p:cNvSpPr txBox="1">
            <a:spLocks/>
          </p:cNvSpPr>
          <p:nvPr/>
        </p:nvSpPr>
        <p:spPr>
          <a:xfrm>
            <a:off x="323528" y="843558"/>
            <a:ext cx="8352928" cy="416861"/>
          </a:xfrm>
          <a:prstGeom prst="rect">
            <a:avLst/>
          </a:prstGeom>
        </p:spPr>
        <p:txBody>
          <a:bodyPr/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Properties</a:t>
            </a:r>
            <a:r>
              <a:rPr lang="zh-CN" altLang="en-US" dirty="0"/>
              <a:t>类的常用方法</a:t>
            </a:r>
            <a:endParaRPr lang="en-US" altLang="zh-CN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xmlns="" id="{16FEA948-C0BD-254A-98BD-E595799AE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223698"/>
              </p:ext>
            </p:extLst>
          </p:nvPr>
        </p:nvGraphicFramePr>
        <p:xfrm>
          <a:off x="683568" y="1426146"/>
          <a:ext cx="7848872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xmlns="" val="3858114592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xmlns="" val="3128356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方法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C1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说明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7A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70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CN" sz="180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load(InputStream inStream)</a:t>
                      </a:r>
                      <a:endParaRPr lang="en" altLang="zh-CN" sz="180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从输入流中读取属性列表（键和元素对）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29877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setProperty(String key, String value)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调用 </a:t>
                      </a:r>
                      <a:r>
                        <a:rPr lang="en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Hashtable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的方法 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put </a:t>
                      </a:r>
                      <a:r>
                        <a:rPr lang="zh-CN" altLang="e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。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他通过调用基类的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put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方法来设置 键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值对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13928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getProperty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(String key)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用指定的键在此属性列表中搜索属性</a:t>
                      </a:r>
                      <a:endParaRPr lang="zh-CN" altLang="en" sz="180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86437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67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8" name="Rectangle 8"/>
          <p:cNvSpPr>
            <a:spLocks noGrp="1" noChangeArrowheads="1"/>
          </p:cNvSpPr>
          <p:nvPr>
            <p:ph type="title"/>
          </p:nvPr>
        </p:nvSpPr>
        <p:spPr>
          <a:xfrm>
            <a:off x="2195739" y="141482"/>
            <a:ext cx="6768877" cy="377026"/>
          </a:xfrm>
          <a:noFill/>
        </p:spPr>
        <p:txBody>
          <a:bodyPr vert="horz" rtlCol="0">
            <a:spAutoFit/>
          </a:bodyPr>
          <a:lstStyle/>
          <a:p>
            <a:r>
              <a:rPr kumimoji="1" lang="en-US" altLang="zh-CN" dirty="0" smtClean="0">
                <a:latin typeface="+mj-ea"/>
              </a:rPr>
              <a:t>Properties</a:t>
            </a:r>
            <a:r>
              <a:rPr kumimoji="1" lang="zh-CN" altLang="en-US" dirty="0" smtClean="0"/>
              <a:t>类的应用</a:t>
            </a:r>
            <a:endParaRPr lang="zh-CN" alt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实现配置文件的加载并写入配置</a:t>
            </a:r>
            <a:r>
              <a:rPr lang="zh-CN" altLang="en-US" dirty="0" smtClean="0"/>
              <a:t>信息的步骤</a:t>
            </a:r>
            <a:endParaRPr lang="zh-CN" alt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4816475"/>
            <a:ext cx="2133600" cy="274638"/>
          </a:xfrm>
        </p:spPr>
        <p:txBody>
          <a:bodyPr/>
          <a:lstStyle/>
          <a:p>
            <a:pPr>
              <a:defRPr/>
            </a:pPr>
            <a:fld id="{20A3C244-A2EA-421B-AA84-7941BACD046B}" type="slidenum">
              <a:rPr lang="zh-CN" altLang="en-US" sz="180" smtClean="0"/>
              <a:t>24</a:t>
            </a:fld>
            <a:r>
              <a:rPr lang="en-US" altLang="zh-CN" sz="180"/>
              <a:t>/47</a:t>
            </a:r>
            <a:endParaRPr lang="zh-CN" altLang="en-US" sz="180" dirty="0"/>
          </a:p>
        </p:txBody>
      </p:sp>
      <p:grpSp>
        <p:nvGrpSpPr>
          <p:cNvPr id="31" name="组合 30"/>
          <p:cNvGrpSpPr/>
          <p:nvPr/>
        </p:nvGrpSpPr>
        <p:grpSpPr>
          <a:xfrm>
            <a:off x="285720" y="785800"/>
            <a:ext cx="234950" cy="212725"/>
            <a:chOff x="436488" y="2332038"/>
            <a:chExt cx="234950" cy="212725"/>
          </a:xfrm>
        </p:grpSpPr>
        <p:grpSp>
          <p:nvGrpSpPr>
            <p:cNvPr id="32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3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0" name="内容占位符 4"/>
          <p:cNvSpPr>
            <a:spLocks noGrp="1" noChangeArrowheads="1"/>
          </p:cNvSpPr>
          <p:nvPr>
            <p:ph idx="1"/>
          </p:nvPr>
        </p:nvSpPr>
        <p:spPr bwMode="auto">
          <a:xfrm>
            <a:off x="433143" y="1026031"/>
            <a:ext cx="3672532" cy="3600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SzTx/>
            </a:pPr>
            <a:r>
              <a:rPr lang="zh-CN" altLang="en-US" sz="1400" b="1" dirty="0">
                <a:solidFill>
                  <a:srgbClr val="404040"/>
                </a:solidFill>
              </a:rPr>
              <a:t>创建</a:t>
            </a:r>
            <a:r>
              <a:rPr lang="en-US" altLang="zh-CN" sz="1400" b="1" dirty="0" err="1">
                <a:solidFill>
                  <a:srgbClr val="404040"/>
                </a:solidFill>
              </a:rPr>
              <a:t>FileOutputStream</a:t>
            </a:r>
            <a:r>
              <a:rPr lang="zh-CN" altLang="en-US" sz="1400" b="1" dirty="0">
                <a:solidFill>
                  <a:srgbClr val="404040"/>
                </a:solidFill>
              </a:rPr>
              <a:t>对象</a:t>
            </a:r>
          </a:p>
        </p:txBody>
      </p:sp>
      <p:sp>
        <p:nvSpPr>
          <p:cNvPr id="22" name="内容占位符 4"/>
          <p:cNvSpPr txBox="1">
            <a:spLocks noChangeArrowheads="1"/>
          </p:cNvSpPr>
          <p:nvPr/>
        </p:nvSpPr>
        <p:spPr bwMode="auto">
          <a:xfrm>
            <a:off x="471059" y="1790151"/>
            <a:ext cx="3672532" cy="36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zh-CN" altLang="en-US" sz="1400" b="1" dirty="0">
                <a:solidFill>
                  <a:srgbClr val="404040"/>
                </a:solidFill>
              </a:rPr>
              <a:t>创建</a:t>
            </a:r>
            <a:r>
              <a:rPr lang="en-US" altLang="zh-CN" sz="1400" b="1" dirty="0">
                <a:solidFill>
                  <a:srgbClr val="404040"/>
                </a:solidFill>
              </a:rPr>
              <a:t>Properties</a:t>
            </a:r>
            <a:r>
              <a:rPr lang="zh-CN" altLang="en-US" sz="1400" b="1" dirty="0">
                <a:solidFill>
                  <a:srgbClr val="404040"/>
                </a:solidFill>
              </a:rPr>
              <a:t>对象</a:t>
            </a:r>
          </a:p>
        </p:txBody>
      </p:sp>
      <p:sp>
        <p:nvSpPr>
          <p:cNvPr id="24" name="内容占位符 4"/>
          <p:cNvSpPr txBox="1">
            <a:spLocks noChangeArrowheads="1"/>
          </p:cNvSpPr>
          <p:nvPr/>
        </p:nvSpPr>
        <p:spPr bwMode="auto">
          <a:xfrm>
            <a:off x="471266" y="2543329"/>
            <a:ext cx="5832648" cy="36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zh-CN" altLang="en-US" sz="1400" b="1" dirty="0">
                <a:solidFill>
                  <a:srgbClr val="404040"/>
                </a:solidFill>
              </a:rPr>
              <a:t>通过</a:t>
            </a:r>
            <a:r>
              <a:rPr lang="en-US" altLang="zh-CN" sz="1400" b="1" dirty="0">
                <a:solidFill>
                  <a:srgbClr val="404040"/>
                </a:solidFill>
              </a:rPr>
              <a:t>Properties</a:t>
            </a:r>
            <a:r>
              <a:rPr lang="zh-CN" altLang="en-US" sz="1400" b="1" dirty="0">
                <a:solidFill>
                  <a:srgbClr val="404040"/>
                </a:solidFill>
              </a:rPr>
              <a:t>对象的</a:t>
            </a:r>
            <a:r>
              <a:rPr lang="en-US" altLang="zh-CN" sz="1400" b="1" dirty="0">
                <a:solidFill>
                  <a:srgbClr val="404040"/>
                </a:solidFill>
              </a:rPr>
              <a:t>set</a:t>
            </a:r>
            <a:r>
              <a:rPr lang="zh-CN" altLang="en-US" sz="1400" b="1" dirty="0">
                <a:solidFill>
                  <a:srgbClr val="404040"/>
                </a:solidFill>
              </a:rPr>
              <a:t>方法写入配置信息</a:t>
            </a:r>
          </a:p>
        </p:txBody>
      </p:sp>
      <p:sp>
        <p:nvSpPr>
          <p:cNvPr id="26" name="内容占位符 4"/>
          <p:cNvSpPr txBox="1">
            <a:spLocks noChangeArrowheads="1"/>
          </p:cNvSpPr>
          <p:nvPr/>
        </p:nvSpPr>
        <p:spPr bwMode="auto">
          <a:xfrm>
            <a:off x="514320" y="3276723"/>
            <a:ext cx="4968552" cy="36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zh-CN" altLang="en-US" sz="1400" b="1" dirty="0">
                <a:solidFill>
                  <a:srgbClr val="404040"/>
                </a:solidFill>
              </a:rPr>
              <a:t>通过</a:t>
            </a:r>
            <a:r>
              <a:rPr lang="en-US" altLang="zh-CN" sz="1400" b="1" dirty="0">
                <a:solidFill>
                  <a:srgbClr val="404040"/>
                </a:solidFill>
              </a:rPr>
              <a:t>Properties</a:t>
            </a:r>
            <a:r>
              <a:rPr lang="zh-CN" altLang="en-US" sz="1400" b="1" dirty="0">
                <a:solidFill>
                  <a:srgbClr val="404040"/>
                </a:solidFill>
              </a:rPr>
              <a:t>对象的</a:t>
            </a:r>
            <a:r>
              <a:rPr lang="en-US" altLang="zh-CN" sz="1400" b="1" dirty="0">
                <a:solidFill>
                  <a:srgbClr val="404040"/>
                </a:solidFill>
              </a:rPr>
              <a:t>store</a:t>
            </a:r>
            <a:r>
              <a:rPr lang="zh-CN" altLang="en-US" sz="1400" b="1" dirty="0">
                <a:solidFill>
                  <a:srgbClr val="404040"/>
                </a:solidFill>
              </a:rPr>
              <a:t>方法将配置信息写入磁盘</a:t>
            </a:r>
          </a:p>
        </p:txBody>
      </p:sp>
      <p:sp>
        <p:nvSpPr>
          <p:cNvPr id="21" name="AutoShape 9">
            <a:extLst>
              <a:ext uri="{FF2B5EF4-FFF2-40B4-BE49-F238E27FC236}">
                <a16:creationId xmlns="" xmlns:a16="http://schemas.microsoft.com/office/drawing/2014/main" id="{7F199CF5-35EF-204A-9801-3261B651C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88" y="1421839"/>
            <a:ext cx="6574432" cy="340519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" altLang="zh-CN" sz="1400" dirty="0">
                <a:latin typeface="+mn-ea"/>
              </a:rPr>
              <a:t>FileOutputStream fos = </a:t>
            </a:r>
            <a:r>
              <a:rPr lang="en" altLang="zh-CN" sz="1400" dirty="0" smtClean="0">
                <a:latin typeface="+mn-ea"/>
              </a:rPr>
              <a:t>new FileOutputStream</a:t>
            </a:r>
            <a:r>
              <a:rPr lang="en" altLang="zh-CN" sz="1400" dirty="0">
                <a:latin typeface="+mn-ea"/>
              </a:rPr>
              <a:t>("D:/hello.properties", true</a:t>
            </a:r>
            <a:r>
              <a:rPr lang="en" altLang="zh-CN" sz="1400" dirty="0" smtClean="0">
                <a:latin typeface="+mn-ea"/>
              </a:rPr>
              <a:t>);</a:t>
            </a:r>
            <a:endParaRPr lang="en" altLang="zh-CN" sz="1400" dirty="0">
              <a:latin typeface="+mn-ea"/>
            </a:endParaRPr>
          </a:p>
        </p:txBody>
      </p:sp>
      <p:sp>
        <p:nvSpPr>
          <p:cNvPr id="23" name="AutoShape 9">
            <a:extLst>
              <a:ext uri="{FF2B5EF4-FFF2-40B4-BE49-F238E27FC236}">
                <a16:creationId xmlns="" xmlns:a16="http://schemas.microsoft.com/office/drawing/2014/main" id="{D75905A2-087B-8A46-9309-B402C7E1C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840" y="2182457"/>
            <a:ext cx="3406080" cy="340519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" altLang="zh-CN" sz="1400" dirty="0">
                <a:latin typeface="+mn-ea"/>
              </a:rPr>
              <a:t>Properties config = new Properties();</a:t>
            </a:r>
          </a:p>
        </p:txBody>
      </p:sp>
      <p:sp>
        <p:nvSpPr>
          <p:cNvPr id="25" name="AutoShape 9">
            <a:extLst>
              <a:ext uri="{FF2B5EF4-FFF2-40B4-BE49-F238E27FC236}">
                <a16:creationId xmlns="" xmlns:a16="http://schemas.microsoft.com/office/drawing/2014/main" id="{84584174-3F32-8141-AC66-787544007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409" y="2926372"/>
            <a:ext cx="3340551" cy="340519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 err="1">
                <a:latin typeface="+mn-ea"/>
              </a:rPr>
              <a:t>config.setProperty</a:t>
            </a:r>
            <a:r>
              <a:rPr lang="en-US" altLang="zh-CN" sz="1400" dirty="0">
                <a:latin typeface="+mn-ea"/>
              </a:rPr>
              <a:t>("</a:t>
            </a:r>
            <a:r>
              <a:rPr lang="en-US" altLang="zh-CN" sz="1400" dirty="0" err="1">
                <a:latin typeface="+mn-ea"/>
              </a:rPr>
              <a:t>DeBUG</a:t>
            </a:r>
            <a:r>
              <a:rPr lang="en-US" altLang="zh-CN" sz="1400" dirty="0">
                <a:latin typeface="+mn-ea"/>
              </a:rPr>
              <a:t>", "true");</a:t>
            </a:r>
          </a:p>
        </p:txBody>
      </p:sp>
      <p:sp>
        <p:nvSpPr>
          <p:cNvPr id="27" name="AutoShape 9">
            <a:extLst>
              <a:ext uri="{FF2B5EF4-FFF2-40B4-BE49-F238E27FC236}">
                <a16:creationId xmlns="" xmlns:a16="http://schemas.microsoft.com/office/drawing/2014/main" id="{84584174-3F32-8141-AC66-787544007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409" y="3684365"/>
            <a:ext cx="2109936" cy="340519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 err="1">
                <a:latin typeface="+mn-ea"/>
              </a:rPr>
              <a:t>config.store</a:t>
            </a:r>
            <a:r>
              <a:rPr lang="en-US" altLang="zh-CN" sz="1400" dirty="0">
                <a:latin typeface="+mn-ea"/>
              </a:rPr>
              <a:t>(</a:t>
            </a:r>
            <a:r>
              <a:rPr lang="en-US" altLang="zh-CN" sz="1400" dirty="0" err="1">
                <a:latin typeface="+mn-ea"/>
              </a:rPr>
              <a:t>fos</a:t>
            </a:r>
            <a:r>
              <a:rPr lang="en-US" altLang="zh-CN" sz="1400" dirty="0">
                <a:latin typeface="+mn-ea"/>
              </a:rPr>
              <a:t>, null);</a:t>
            </a:r>
          </a:p>
        </p:txBody>
      </p:sp>
      <p:sp>
        <p:nvSpPr>
          <p:cNvPr id="30" name="内容占位符 4"/>
          <p:cNvSpPr txBox="1">
            <a:spLocks noChangeArrowheads="1"/>
          </p:cNvSpPr>
          <p:nvPr/>
        </p:nvSpPr>
        <p:spPr bwMode="auto">
          <a:xfrm>
            <a:off x="514320" y="4010117"/>
            <a:ext cx="4968552" cy="36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zh-CN" altLang="en-US" sz="1400" b="1" dirty="0" smtClean="0">
                <a:solidFill>
                  <a:srgbClr val="404040"/>
                </a:solidFill>
              </a:rPr>
              <a:t>通过关闭流</a:t>
            </a:r>
            <a:endParaRPr lang="zh-CN" altLang="en-US" sz="1400" b="1" dirty="0">
              <a:solidFill>
                <a:srgbClr val="404040"/>
              </a:solidFill>
            </a:endParaRPr>
          </a:p>
        </p:txBody>
      </p:sp>
      <p:sp>
        <p:nvSpPr>
          <p:cNvPr id="36" name="AutoShape 9">
            <a:extLst>
              <a:ext uri="{FF2B5EF4-FFF2-40B4-BE49-F238E27FC236}">
                <a16:creationId xmlns="" xmlns:a16="http://schemas.microsoft.com/office/drawing/2014/main" id="{84584174-3F32-8141-AC66-787544007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409" y="4419924"/>
            <a:ext cx="1245840" cy="340519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 err="1">
                <a:latin typeface="+mn-ea"/>
              </a:rPr>
              <a:t>fos.close</a:t>
            </a:r>
            <a:r>
              <a:rPr lang="en-US" altLang="zh-CN" sz="1400" dirty="0">
                <a:latin typeface="+mn-ea"/>
              </a:rPr>
              <a:t>();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2132258B-C317-3142-A194-C44DFEFED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2182457"/>
            <a:ext cx="34671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8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8" name="Rectangle 8"/>
          <p:cNvSpPr>
            <a:spLocks noGrp="1" noChangeArrowheads="1"/>
          </p:cNvSpPr>
          <p:nvPr>
            <p:ph type="title"/>
          </p:nvPr>
        </p:nvSpPr>
        <p:spPr>
          <a:xfrm>
            <a:off x="2195739" y="141482"/>
            <a:ext cx="6768877" cy="377026"/>
          </a:xfrm>
          <a:noFill/>
        </p:spPr>
        <p:txBody>
          <a:bodyPr vert="horz" rtlCol="0">
            <a:spAutoFit/>
          </a:bodyPr>
          <a:lstStyle/>
          <a:p>
            <a:r>
              <a:rPr kumimoji="1" lang="en-US" altLang="zh-CN" dirty="0" smtClean="0">
                <a:latin typeface="+mj-ea"/>
              </a:rPr>
              <a:t>Properties</a:t>
            </a:r>
            <a:r>
              <a:rPr kumimoji="1" lang="zh-CN" altLang="en-US" dirty="0" smtClean="0"/>
              <a:t>类的应用</a:t>
            </a:r>
            <a:endParaRPr lang="zh-CN" alt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实现配置文件的加载并读取配置</a:t>
            </a:r>
            <a:r>
              <a:rPr lang="zh-CN" altLang="en-US" dirty="0" smtClean="0"/>
              <a:t>信息的步骤</a:t>
            </a:r>
            <a:endParaRPr lang="zh-CN" altLang="en-US" dirty="0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4294967295"/>
          </p:nvPr>
        </p:nvSpPr>
        <p:spPr>
          <a:xfrm>
            <a:off x="7010400" y="4816475"/>
            <a:ext cx="2133600" cy="274638"/>
          </a:xfrm>
        </p:spPr>
        <p:txBody>
          <a:bodyPr/>
          <a:lstStyle/>
          <a:p>
            <a:pPr>
              <a:defRPr/>
            </a:pPr>
            <a:fld id="{20A3C244-A2EA-421B-AA84-7941BACD046B}" type="slidenum">
              <a:rPr lang="zh-CN" altLang="en-US" sz="180" smtClean="0"/>
              <a:t>25</a:t>
            </a:fld>
            <a:r>
              <a:rPr lang="en-US" altLang="zh-CN" sz="180"/>
              <a:t>/47</a:t>
            </a:r>
            <a:endParaRPr lang="zh-CN" altLang="en-US" sz="180" dirty="0"/>
          </a:p>
        </p:txBody>
      </p:sp>
      <p:grpSp>
        <p:nvGrpSpPr>
          <p:cNvPr id="31" name="组合 30"/>
          <p:cNvGrpSpPr/>
          <p:nvPr/>
        </p:nvGrpSpPr>
        <p:grpSpPr>
          <a:xfrm>
            <a:off x="285720" y="785800"/>
            <a:ext cx="234950" cy="212725"/>
            <a:chOff x="436488" y="2332038"/>
            <a:chExt cx="234950" cy="212725"/>
          </a:xfrm>
        </p:grpSpPr>
        <p:grpSp>
          <p:nvGrpSpPr>
            <p:cNvPr id="32" name="组合 1080"/>
            <p:cNvGrpSpPr/>
            <p:nvPr/>
          </p:nvGrpSpPr>
          <p:grpSpPr>
            <a:xfrm>
              <a:off x="436488" y="2420938"/>
              <a:ext cx="228600" cy="123825"/>
              <a:chOff x="436488" y="2420938"/>
              <a:chExt cx="228600" cy="123825"/>
            </a:xfrm>
          </p:grpSpPr>
          <p:sp>
            <p:nvSpPr>
              <p:cNvPr id="34" name="Freeform 81"/>
              <p:cNvSpPr/>
              <p:nvPr/>
            </p:nvSpPr>
            <p:spPr bwMode="auto">
              <a:xfrm>
                <a:off x="436488" y="2420938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82"/>
              <p:cNvSpPr/>
              <p:nvPr/>
            </p:nvSpPr>
            <p:spPr bwMode="auto">
              <a:xfrm>
                <a:off x="436488" y="2462213"/>
                <a:ext cx="228600" cy="82550"/>
              </a:xfrm>
              <a:custGeom>
                <a:avLst/>
                <a:gdLst>
                  <a:gd name="T0" fmla="*/ 0 w 144"/>
                  <a:gd name="T1" fmla="*/ 10 h 52"/>
                  <a:gd name="T2" fmla="*/ 11 w 144"/>
                  <a:gd name="T3" fmla="*/ 0 h 52"/>
                  <a:gd name="T4" fmla="*/ 73 w 144"/>
                  <a:gd name="T5" fmla="*/ 38 h 52"/>
                  <a:gd name="T6" fmla="*/ 134 w 144"/>
                  <a:gd name="T7" fmla="*/ 5 h 52"/>
                  <a:gd name="T8" fmla="*/ 144 w 144"/>
                  <a:gd name="T9" fmla="*/ 15 h 52"/>
                  <a:gd name="T10" fmla="*/ 73 w 144"/>
                  <a:gd name="T11" fmla="*/ 52 h 52"/>
                  <a:gd name="T12" fmla="*/ 0 w 144"/>
                  <a:gd name="T13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0" y="10"/>
                    </a:moveTo>
                    <a:lnTo>
                      <a:pt x="11" y="0"/>
                    </a:lnTo>
                    <a:lnTo>
                      <a:pt x="73" y="38"/>
                    </a:lnTo>
                    <a:lnTo>
                      <a:pt x="134" y="5"/>
                    </a:lnTo>
                    <a:lnTo>
                      <a:pt x="144" y="15"/>
                    </a:lnTo>
                    <a:lnTo>
                      <a:pt x="73" y="52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36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3" name="Freeform 83"/>
            <p:cNvSpPr/>
            <p:nvPr/>
          </p:nvSpPr>
          <p:spPr bwMode="auto">
            <a:xfrm>
              <a:off x="436488" y="2332038"/>
              <a:ext cx="234950" cy="130175"/>
            </a:xfrm>
            <a:custGeom>
              <a:avLst/>
              <a:gdLst>
                <a:gd name="T0" fmla="*/ 0 w 148"/>
                <a:gd name="T1" fmla="*/ 40 h 82"/>
                <a:gd name="T2" fmla="*/ 75 w 148"/>
                <a:gd name="T3" fmla="*/ 0 h 82"/>
                <a:gd name="T4" fmla="*/ 148 w 148"/>
                <a:gd name="T5" fmla="*/ 45 h 82"/>
                <a:gd name="T6" fmla="*/ 73 w 148"/>
                <a:gd name="T7" fmla="*/ 82 h 82"/>
                <a:gd name="T8" fmla="*/ 0 w 148"/>
                <a:gd name="T9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82">
                  <a:moveTo>
                    <a:pt x="0" y="40"/>
                  </a:moveTo>
                  <a:lnTo>
                    <a:pt x="75" y="0"/>
                  </a:lnTo>
                  <a:lnTo>
                    <a:pt x="148" y="45"/>
                  </a:lnTo>
                  <a:lnTo>
                    <a:pt x="73" y="82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0" name="内容占位符 4"/>
          <p:cNvSpPr>
            <a:spLocks noGrp="1" noChangeArrowheads="1"/>
          </p:cNvSpPr>
          <p:nvPr>
            <p:ph idx="1"/>
          </p:nvPr>
        </p:nvSpPr>
        <p:spPr bwMode="auto">
          <a:xfrm>
            <a:off x="433143" y="1026031"/>
            <a:ext cx="3672532" cy="3600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SzTx/>
            </a:pPr>
            <a:r>
              <a:rPr lang="zh-CN" altLang="en-US" sz="1400" b="1" dirty="0">
                <a:solidFill>
                  <a:srgbClr val="404040"/>
                </a:solidFill>
              </a:rPr>
              <a:t>创建</a:t>
            </a:r>
            <a:r>
              <a:rPr lang="en-US" altLang="zh-CN" sz="1400" b="1" dirty="0" err="1">
                <a:solidFill>
                  <a:srgbClr val="404040"/>
                </a:solidFill>
              </a:rPr>
              <a:t>FileInputStream</a:t>
            </a:r>
            <a:r>
              <a:rPr lang="zh-CN" altLang="en-US" sz="1400" b="1" dirty="0">
                <a:solidFill>
                  <a:srgbClr val="404040"/>
                </a:solidFill>
              </a:rPr>
              <a:t>对象</a:t>
            </a:r>
          </a:p>
        </p:txBody>
      </p:sp>
      <p:sp>
        <p:nvSpPr>
          <p:cNvPr id="22" name="内容占位符 4"/>
          <p:cNvSpPr txBox="1">
            <a:spLocks noChangeArrowheads="1"/>
          </p:cNvSpPr>
          <p:nvPr/>
        </p:nvSpPr>
        <p:spPr bwMode="auto">
          <a:xfrm>
            <a:off x="471059" y="1790151"/>
            <a:ext cx="3672532" cy="36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zh-CN" altLang="en-US" sz="1400" b="1" dirty="0">
                <a:solidFill>
                  <a:srgbClr val="404040"/>
                </a:solidFill>
              </a:rPr>
              <a:t>创建</a:t>
            </a:r>
            <a:r>
              <a:rPr lang="en-US" altLang="zh-CN" sz="1400" b="1" dirty="0">
                <a:solidFill>
                  <a:srgbClr val="404040"/>
                </a:solidFill>
              </a:rPr>
              <a:t>Properties</a:t>
            </a:r>
            <a:r>
              <a:rPr lang="zh-CN" altLang="en-US" sz="1400" b="1" dirty="0">
                <a:solidFill>
                  <a:srgbClr val="404040"/>
                </a:solidFill>
              </a:rPr>
              <a:t>对象</a:t>
            </a:r>
          </a:p>
        </p:txBody>
      </p:sp>
      <p:sp>
        <p:nvSpPr>
          <p:cNvPr id="24" name="内容占位符 4"/>
          <p:cNvSpPr txBox="1">
            <a:spLocks noChangeArrowheads="1"/>
          </p:cNvSpPr>
          <p:nvPr/>
        </p:nvSpPr>
        <p:spPr bwMode="auto">
          <a:xfrm>
            <a:off x="471266" y="2543329"/>
            <a:ext cx="5832648" cy="36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zh-CN" altLang="en-US" sz="1400" b="1" dirty="0">
                <a:solidFill>
                  <a:srgbClr val="404040"/>
                </a:solidFill>
              </a:rPr>
              <a:t>通过</a:t>
            </a:r>
            <a:r>
              <a:rPr lang="en-US" altLang="zh-CN" sz="1400" b="1" dirty="0">
                <a:solidFill>
                  <a:srgbClr val="404040"/>
                </a:solidFill>
              </a:rPr>
              <a:t>load</a:t>
            </a:r>
            <a:r>
              <a:rPr lang="zh-CN" altLang="en-US" sz="1400" b="1" dirty="0">
                <a:solidFill>
                  <a:srgbClr val="404040"/>
                </a:solidFill>
              </a:rPr>
              <a:t>方法加载</a:t>
            </a:r>
            <a:r>
              <a:rPr lang="en-US" altLang="zh-CN" sz="1400" b="1" dirty="0" err="1">
                <a:solidFill>
                  <a:srgbClr val="404040"/>
                </a:solidFill>
              </a:rPr>
              <a:t>FileInputStream</a:t>
            </a:r>
            <a:r>
              <a:rPr lang="zh-CN" altLang="en-US" sz="1400" b="1" dirty="0">
                <a:solidFill>
                  <a:srgbClr val="404040"/>
                </a:solidFill>
              </a:rPr>
              <a:t>对象</a:t>
            </a:r>
          </a:p>
        </p:txBody>
      </p:sp>
      <p:sp>
        <p:nvSpPr>
          <p:cNvPr id="26" name="内容占位符 4"/>
          <p:cNvSpPr txBox="1">
            <a:spLocks noChangeArrowheads="1"/>
          </p:cNvSpPr>
          <p:nvPr/>
        </p:nvSpPr>
        <p:spPr bwMode="auto">
          <a:xfrm>
            <a:off x="514320" y="3276723"/>
            <a:ext cx="4968552" cy="36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zh-CN" altLang="en-US" sz="1400" b="1" dirty="0">
                <a:solidFill>
                  <a:srgbClr val="404040"/>
                </a:solidFill>
              </a:rPr>
              <a:t>通过</a:t>
            </a:r>
            <a:r>
              <a:rPr lang="en-US" altLang="zh-CN" sz="1400" b="1" dirty="0">
                <a:solidFill>
                  <a:srgbClr val="404040"/>
                </a:solidFill>
              </a:rPr>
              <a:t>Properties</a:t>
            </a:r>
            <a:r>
              <a:rPr lang="zh-CN" altLang="en-US" sz="1400" b="1" dirty="0">
                <a:solidFill>
                  <a:srgbClr val="404040"/>
                </a:solidFill>
              </a:rPr>
              <a:t>对象的</a:t>
            </a:r>
            <a:r>
              <a:rPr lang="en-US" altLang="zh-CN" sz="1400" b="1" dirty="0">
                <a:solidFill>
                  <a:srgbClr val="404040"/>
                </a:solidFill>
              </a:rPr>
              <a:t>get</a:t>
            </a:r>
            <a:r>
              <a:rPr lang="zh-CN" altLang="en-US" sz="1400" b="1" dirty="0">
                <a:solidFill>
                  <a:srgbClr val="404040"/>
                </a:solidFill>
              </a:rPr>
              <a:t>方法获得配置信息</a:t>
            </a:r>
          </a:p>
        </p:txBody>
      </p:sp>
      <p:sp>
        <p:nvSpPr>
          <p:cNvPr id="30" name="内容占位符 4"/>
          <p:cNvSpPr txBox="1">
            <a:spLocks noChangeArrowheads="1"/>
          </p:cNvSpPr>
          <p:nvPr/>
        </p:nvSpPr>
        <p:spPr bwMode="auto">
          <a:xfrm>
            <a:off x="514320" y="4371950"/>
            <a:ext cx="4968552" cy="36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zh-CN" altLang="en-US" sz="1400" b="1" dirty="0" smtClean="0">
                <a:solidFill>
                  <a:srgbClr val="404040"/>
                </a:solidFill>
              </a:rPr>
              <a:t>通过关闭流</a:t>
            </a:r>
            <a:endParaRPr lang="zh-CN" altLang="en-US" sz="1400" b="1" dirty="0">
              <a:solidFill>
                <a:srgbClr val="404040"/>
              </a:solidFill>
            </a:endParaRPr>
          </a:p>
        </p:txBody>
      </p:sp>
      <p:sp>
        <p:nvSpPr>
          <p:cNvPr id="36" name="AutoShape 9">
            <a:extLst>
              <a:ext uri="{FF2B5EF4-FFF2-40B4-BE49-F238E27FC236}">
                <a16:creationId xmlns="" xmlns:a16="http://schemas.microsoft.com/office/drawing/2014/main" id="{84584174-3F32-8141-AC66-787544007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409" y="4731990"/>
            <a:ext cx="1245840" cy="340519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 err="1" smtClean="0">
                <a:latin typeface="+mn-ea"/>
              </a:rPr>
              <a:t>fis.close</a:t>
            </a:r>
            <a:r>
              <a:rPr lang="en-US" altLang="zh-CN" sz="1400" dirty="0">
                <a:latin typeface="+mn-ea"/>
              </a:rPr>
              <a:t>();</a:t>
            </a:r>
          </a:p>
        </p:txBody>
      </p:sp>
      <p:sp>
        <p:nvSpPr>
          <p:cNvPr id="28" name="AutoShape 9">
            <a:extLst>
              <a:ext uri="{FF2B5EF4-FFF2-40B4-BE49-F238E27FC236}">
                <a16:creationId xmlns="" xmlns:a16="http://schemas.microsoft.com/office/drawing/2014/main" id="{7F199CF5-35EF-204A-9801-3261B651C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15" y="1419622"/>
            <a:ext cx="6574432" cy="340519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" altLang="zh-CN" sz="1400" dirty="0">
                <a:latin typeface="+mn-ea"/>
              </a:rPr>
              <a:t>FileInputStream fis = new </a:t>
            </a:r>
            <a:r>
              <a:rPr lang="en" altLang="zh-CN" sz="1400" dirty="0" smtClean="0">
                <a:latin typeface="+mn-ea"/>
              </a:rPr>
              <a:t>FileInputStream</a:t>
            </a:r>
            <a:r>
              <a:rPr lang="en" altLang="zh-CN" sz="1400" dirty="0">
                <a:latin typeface="+mn-ea"/>
              </a:rPr>
              <a:t>("D</a:t>
            </a:r>
            <a:r>
              <a:rPr lang="en-US" altLang="zh-CN" sz="1400" dirty="0">
                <a:latin typeface="+mn-ea"/>
              </a:rPr>
              <a:t>:</a:t>
            </a:r>
            <a:r>
              <a:rPr lang="en" altLang="zh-CN" sz="1400" dirty="0">
                <a:latin typeface="+mn-ea"/>
              </a:rPr>
              <a:t>/hello.properties");</a:t>
            </a:r>
          </a:p>
        </p:txBody>
      </p:sp>
      <p:sp>
        <p:nvSpPr>
          <p:cNvPr id="29" name="AutoShape 9">
            <a:extLst>
              <a:ext uri="{FF2B5EF4-FFF2-40B4-BE49-F238E27FC236}">
                <a16:creationId xmlns="" xmlns:a16="http://schemas.microsoft.com/office/drawing/2014/main" id="{D75905A2-087B-8A46-9309-B402C7E1C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2183249"/>
            <a:ext cx="3406080" cy="340519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" altLang="zh-CN" sz="1400" dirty="0">
                <a:latin typeface="+mn-ea"/>
              </a:rPr>
              <a:t>Properties config = new Properties();</a:t>
            </a:r>
          </a:p>
        </p:txBody>
      </p:sp>
      <p:sp>
        <p:nvSpPr>
          <p:cNvPr id="38" name="AutoShape 9">
            <a:extLst>
              <a:ext uri="{FF2B5EF4-FFF2-40B4-BE49-F238E27FC236}">
                <a16:creationId xmlns="" xmlns:a16="http://schemas.microsoft.com/office/drawing/2014/main" id="{84584174-3F32-8141-AC66-787544007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15" y="2931790"/>
            <a:ext cx="3340551" cy="340519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 err="1">
                <a:latin typeface="+mn-ea"/>
              </a:rPr>
              <a:t>config.load</a:t>
            </a:r>
            <a:r>
              <a:rPr lang="en-US" altLang="zh-CN" sz="1400" dirty="0">
                <a:latin typeface="+mn-ea"/>
              </a:rPr>
              <a:t>(</a:t>
            </a:r>
            <a:r>
              <a:rPr lang="en-US" altLang="zh-CN" sz="1400" dirty="0" err="1">
                <a:latin typeface="+mn-ea"/>
              </a:rPr>
              <a:t>fis</a:t>
            </a:r>
            <a:r>
              <a:rPr lang="en-US" altLang="zh-CN" sz="1400" dirty="0">
                <a:latin typeface="+mn-ea"/>
              </a:rPr>
              <a:t>);</a:t>
            </a:r>
          </a:p>
        </p:txBody>
      </p:sp>
      <p:sp>
        <p:nvSpPr>
          <p:cNvPr id="39" name="AutoShape 9">
            <a:extLst>
              <a:ext uri="{FF2B5EF4-FFF2-40B4-BE49-F238E27FC236}">
                <a16:creationId xmlns="" xmlns:a16="http://schemas.microsoft.com/office/drawing/2014/main" id="{84584174-3F32-8141-AC66-787544007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80" y="3632420"/>
            <a:ext cx="4702224" cy="817245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" altLang="zh-CN" sz="1400" dirty="0">
                <a:latin typeface="+mn-ea"/>
              </a:rPr>
              <a:t>String key = "DeBUG";</a:t>
            </a:r>
          </a:p>
          <a:p>
            <a:pPr algn="l"/>
            <a:r>
              <a:rPr lang="en" altLang="zh-CN" sz="1400" dirty="0">
                <a:latin typeface="+mn-ea"/>
              </a:rPr>
              <a:t>String value = (String) config.get(key);</a:t>
            </a:r>
          </a:p>
          <a:p>
            <a:pPr algn="l"/>
            <a:r>
              <a:rPr lang="en" altLang="zh-CN" sz="1400" dirty="0">
                <a:latin typeface="+mn-ea"/>
              </a:rPr>
              <a:t>System.out.println("key:"+key+" value:"+value);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1AECFEA9-F9B3-B74E-BB59-F2C9A738C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865" y="2364463"/>
            <a:ext cx="3330914" cy="203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1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38AC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课堂编程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配置用户的登录信息</a:t>
            </a:r>
            <a:endParaRPr lang="en-US" altLang="zh-CN" dirty="0"/>
          </a:p>
          <a:p>
            <a:pPr lvl="1"/>
            <a:r>
              <a:rPr lang="zh-CN" altLang="en-US" dirty="0" smtClean="0"/>
              <a:t>获取用户最后一次登录系统的时间</a:t>
            </a:r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课堂编程</a:t>
            </a: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2298524" y="4551770"/>
            <a:ext cx="3857652" cy="323850"/>
          </a:xfrm>
          <a:prstGeom prst="flowChartAlternateProcess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5400000" algn="t" rotWithShape="0">
              <a:schemeClr val="tx1">
                <a:lumMod val="85000"/>
                <a:lumOff val="15000"/>
                <a:alpha val="43000"/>
              </a:schemeClr>
            </a:outerShdw>
          </a:effectLst>
          <a:scene3d>
            <a:camera prst="orthographicFront"/>
            <a:lightRig rig="threePt" dir="t"/>
          </a:scene3d>
          <a:sp3d>
            <a:bevelT h="63500" prst="hardEdge"/>
          </a:sp3d>
        </p:spPr>
        <p:txBody>
          <a:bodyPr anchor="ctr"/>
          <a:lstStyle/>
          <a:p>
            <a:pPr>
              <a:defRPr/>
            </a:pPr>
            <a:endParaRPr lang="zh-CN" altLang="en-US" sz="1600" b="1" dirty="0"/>
          </a:p>
        </p:txBody>
      </p:sp>
      <p:sp>
        <p:nvSpPr>
          <p:cNvPr id="6" name="TextBox 38"/>
          <p:cNvSpPr txBox="1">
            <a:spLocks noChangeArrowheads="1"/>
          </p:cNvSpPr>
          <p:nvPr/>
        </p:nvSpPr>
        <p:spPr bwMode="auto">
          <a:xfrm>
            <a:off x="3013682" y="4537452"/>
            <a:ext cx="2271777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</a:rPr>
              <a:t>学生现场练习：</a:t>
            </a:r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10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</a:rPr>
              <a:t>分钟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330975" y="795379"/>
            <a:ext cx="191241" cy="226935"/>
            <a:chOff x="1692275" y="4522788"/>
            <a:chExt cx="1046163" cy="1241428"/>
          </a:xfrm>
        </p:grpSpPr>
        <p:grpSp>
          <p:nvGrpSpPr>
            <p:cNvPr id="8" name="组合 7"/>
            <p:cNvGrpSpPr/>
            <p:nvPr/>
          </p:nvGrpSpPr>
          <p:grpSpPr>
            <a:xfrm>
              <a:off x="1692275" y="4522788"/>
              <a:ext cx="1046163" cy="1241425"/>
              <a:chOff x="1692275" y="4522788"/>
              <a:chExt cx="1046163" cy="1241425"/>
            </a:xfrm>
          </p:grpSpPr>
          <p:sp>
            <p:nvSpPr>
              <p:cNvPr id="10" name="AutoShape 105"/>
              <p:cNvSpPr>
                <a:spLocks noChangeAspect="1" noChangeArrowheads="1" noTextEdit="1"/>
              </p:cNvSpPr>
              <p:nvPr/>
            </p:nvSpPr>
            <p:spPr bwMode="auto">
              <a:xfrm>
                <a:off x="1692275" y="4522788"/>
                <a:ext cx="1046163" cy="124142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107"/>
              <p:cNvSpPr>
                <a:spLocks noEditPoints="1"/>
              </p:cNvSpPr>
              <p:nvPr/>
            </p:nvSpPr>
            <p:spPr bwMode="auto">
              <a:xfrm>
                <a:off x="1692275" y="4522791"/>
                <a:ext cx="857249" cy="1074737"/>
              </a:xfrm>
              <a:custGeom>
                <a:avLst/>
                <a:gdLst/>
                <a:ahLst/>
                <a:cxnLst>
                  <a:cxn ang="0">
                    <a:pos x="449" y="382"/>
                  </a:cxn>
                  <a:cxn ang="0">
                    <a:pos x="457" y="382"/>
                  </a:cxn>
                  <a:cxn ang="0">
                    <a:pos x="457" y="116"/>
                  </a:cxn>
                  <a:cxn ang="0">
                    <a:pos x="391" y="50"/>
                  </a:cxn>
                  <a:cxn ang="0">
                    <a:pos x="328" y="50"/>
                  </a:cxn>
                  <a:cxn ang="0">
                    <a:pos x="278" y="0"/>
                  </a:cxn>
                  <a:cxn ang="0">
                    <a:pos x="179" y="0"/>
                  </a:cxn>
                  <a:cxn ang="0">
                    <a:pos x="129" y="50"/>
                  </a:cxn>
                  <a:cxn ang="0">
                    <a:pos x="66" y="50"/>
                  </a:cxn>
                  <a:cxn ang="0">
                    <a:pos x="0" y="116"/>
                  </a:cxn>
                  <a:cxn ang="0">
                    <a:pos x="0" y="507"/>
                  </a:cxn>
                  <a:cxn ang="0">
                    <a:pos x="66" y="573"/>
                  </a:cxn>
                  <a:cxn ang="0">
                    <a:pos x="278" y="573"/>
                  </a:cxn>
                  <a:cxn ang="0">
                    <a:pos x="278" y="557"/>
                  </a:cxn>
                  <a:cxn ang="0">
                    <a:pos x="449" y="382"/>
                  </a:cxn>
                  <a:cxn ang="0">
                    <a:pos x="179" y="37"/>
                  </a:cxn>
                  <a:cxn ang="0">
                    <a:pos x="278" y="37"/>
                  </a:cxn>
                  <a:cxn ang="0">
                    <a:pos x="295" y="54"/>
                  </a:cxn>
                  <a:cxn ang="0">
                    <a:pos x="278" y="71"/>
                  </a:cxn>
                  <a:cxn ang="0">
                    <a:pos x="179" y="71"/>
                  </a:cxn>
                  <a:cxn ang="0">
                    <a:pos x="162" y="54"/>
                  </a:cxn>
                  <a:cxn ang="0">
                    <a:pos x="179" y="37"/>
                  </a:cxn>
                  <a:cxn ang="0">
                    <a:pos x="133" y="220"/>
                  </a:cxn>
                  <a:cxn ang="0">
                    <a:pos x="328" y="220"/>
                  </a:cxn>
                  <a:cxn ang="0">
                    <a:pos x="345" y="237"/>
                  </a:cxn>
                  <a:cxn ang="0">
                    <a:pos x="328" y="253"/>
                  </a:cxn>
                  <a:cxn ang="0">
                    <a:pos x="133" y="253"/>
                  </a:cxn>
                  <a:cxn ang="0">
                    <a:pos x="116" y="237"/>
                  </a:cxn>
                  <a:cxn ang="0">
                    <a:pos x="133" y="220"/>
                  </a:cxn>
                  <a:cxn ang="0">
                    <a:pos x="262" y="407"/>
                  </a:cxn>
                  <a:cxn ang="0">
                    <a:pos x="133" y="407"/>
                  </a:cxn>
                  <a:cxn ang="0">
                    <a:pos x="116" y="391"/>
                  </a:cxn>
                  <a:cxn ang="0">
                    <a:pos x="133" y="374"/>
                  </a:cxn>
                  <a:cxn ang="0">
                    <a:pos x="262" y="374"/>
                  </a:cxn>
                  <a:cxn ang="0">
                    <a:pos x="278" y="391"/>
                  </a:cxn>
                  <a:cxn ang="0">
                    <a:pos x="262" y="407"/>
                  </a:cxn>
                  <a:cxn ang="0">
                    <a:pos x="133" y="328"/>
                  </a:cxn>
                  <a:cxn ang="0">
                    <a:pos x="116" y="312"/>
                  </a:cxn>
                  <a:cxn ang="0">
                    <a:pos x="133" y="295"/>
                  </a:cxn>
                  <a:cxn ang="0">
                    <a:pos x="328" y="295"/>
                  </a:cxn>
                  <a:cxn ang="0">
                    <a:pos x="345" y="312"/>
                  </a:cxn>
                  <a:cxn ang="0">
                    <a:pos x="328" y="328"/>
                  </a:cxn>
                  <a:cxn ang="0">
                    <a:pos x="133" y="328"/>
                  </a:cxn>
                  <a:cxn ang="0">
                    <a:pos x="133" y="328"/>
                  </a:cxn>
                  <a:cxn ang="0">
                    <a:pos x="133" y="328"/>
                  </a:cxn>
                </a:cxnLst>
                <a:rect l="0" t="0" r="r" b="b"/>
                <a:pathLst>
                  <a:path w="457" h="573">
                    <a:moveTo>
                      <a:pt x="449" y="382"/>
                    </a:moveTo>
                    <a:cubicBezTo>
                      <a:pt x="457" y="382"/>
                      <a:pt x="457" y="382"/>
                      <a:pt x="457" y="382"/>
                    </a:cubicBezTo>
                    <a:cubicBezTo>
                      <a:pt x="457" y="116"/>
                      <a:pt x="457" y="116"/>
                      <a:pt x="457" y="116"/>
                    </a:cubicBezTo>
                    <a:cubicBezTo>
                      <a:pt x="457" y="79"/>
                      <a:pt x="428" y="50"/>
                      <a:pt x="391" y="50"/>
                    </a:cubicBezTo>
                    <a:cubicBezTo>
                      <a:pt x="328" y="50"/>
                      <a:pt x="328" y="50"/>
                      <a:pt x="328" y="50"/>
                    </a:cubicBezTo>
                    <a:cubicBezTo>
                      <a:pt x="328" y="25"/>
                      <a:pt x="307" y="0"/>
                      <a:pt x="278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54" y="0"/>
                      <a:pt x="129" y="21"/>
                      <a:pt x="129" y="50"/>
                    </a:cubicBezTo>
                    <a:cubicBezTo>
                      <a:pt x="66" y="50"/>
                      <a:pt x="66" y="50"/>
                      <a:pt x="66" y="50"/>
                    </a:cubicBezTo>
                    <a:cubicBezTo>
                      <a:pt x="29" y="54"/>
                      <a:pt x="0" y="83"/>
                      <a:pt x="0" y="116"/>
                    </a:cubicBezTo>
                    <a:cubicBezTo>
                      <a:pt x="0" y="507"/>
                      <a:pt x="0" y="507"/>
                      <a:pt x="0" y="507"/>
                    </a:cubicBezTo>
                    <a:cubicBezTo>
                      <a:pt x="0" y="544"/>
                      <a:pt x="29" y="573"/>
                      <a:pt x="66" y="573"/>
                    </a:cubicBezTo>
                    <a:cubicBezTo>
                      <a:pt x="278" y="573"/>
                      <a:pt x="278" y="573"/>
                      <a:pt x="278" y="573"/>
                    </a:cubicBezTo>
                    <a:cubicBezTo>
                      <a:pt x="278" y="557"/>
                      <a:pt x="278" y="557"/>
                      <a:pt x="278" y="557"/>
                    </a:cubicBezTo>
                    <a:cubicBezTo>
                      <a:pt x="278" y="461"/>
                      <a:pt x="353" y="382"/>
                      <a:pt x="449" y="382"/>
                    </a:cubicBezTo>
                    <a:close/>
                    <a:moveTo>
                      <a:pt x="179" y="37"/>
                    </a:moveTo>
                    <a:cubicBezTo>
                      <a:pt x="278" y="37"/>
                      <a:pt x="278" y="37"/>
                      <a:pt x="278" y="37"/>
                    </a:cubicBezTo>
                    <a:cubicBezTo>
                      <a:pt x="287" y="37"/>
                      <a:pt x="295" y="46"/>
                      <a:pt x="295" y="54"/>
                    </a:cubicBezTo>
                    <a:cubicBezTo>
                      <a:pt x="295" y="62"/>
                      <a:pt x="287" y="71"/>
                      <a:pt x="278" y="71"/>
                    </a:cubicBezTo>
                    <a:cubicBezTo>
                      <a:pt x="179" y="71"/>
                      <a:pt x="179" y="71"/>
                      <a:pt x="179" y="71"/>
                    </a:cubicBezTo>
                    <a:cubicBezTo>
                      <a:pt x="170" y="71"/>
                      <a:pt x="162" y="62"/>
                      <a:pt x="162" y="54"/>
                    </a:cubicBezTo>
                    <a:cubicBezTo>
                      <a:pt x="162" y="46"/>
                      <a:pt x="170" y="37"/>
                      <a:pt x="179" y="37"/>
                    </a:cubicBezTo>
                    <a:close/>
                    <a:moveTo>
                      <a:pt x="133" y="220"/>
                    </a:moveTo>
                    <a:cubicBezTo>
                      <a:pt x="328" y="220"/>
                      <a:pt x="328" y="220"/>
                      <a:pt x="328" y="220"/>
                    </a:cubicBezTo>
                    <a:cubicBezTo>
                      <a:pt x="336" y="220"/>
                      <a:pt x="345" y="229"/>
                      <a:pt x="345" y="237"/>
                    </a:cubicBezTo>
                    <a:cubicBezTo>
                      <a:pt x="345" y="245"/>
                      <a:pt x="336" y="253"/>
                      <a:pt x="328" y="253"/>
                    </a:cubicBezTo>
                    <a:cubicBezTo>
                      <a:pt x="133" y="253"/>
                      <a:pt x="133" y="253"/>
                      <a:pt x="133" y="253"/>
                    </a:cubicBezTo>
                    <a:cubicBezTo>
                      <a:pt x="125" y="253"/>
                      <a:pt x="116" y="245"/>
                      <a:pt x="116" y="237"/>
                    </a:cubicBezTo>
                    <a:cubicBezTo>
                      <a:pt x="116" y="224"/>
                      <a:pt x="120" y="220"/>
                      <a:pt x="133" y="220"/>
                    </a:cubicBezTo>
                    <a:close/>
                    <a:moveTo>
                      <a:pt x="262" y="407"/>
                    </a:moveTo>
                    <a:cubicBezTo>
                      <a:pt x="133" y="407"/>
                      <a:pt x="133" y="407"/>
                      <a:pt x="133" y="407"/>
                    </a:cubicBezTo>
                    <a:cubicBezTo>
                      <a:pt x="125" y="407"/>
                      <a:pt x="116" y="399"/>
                      <a:pt x="116" y="391"/>
                    </a:cubicBezTo>
                    <a:cubicBezTo>
                      <a:pt x="116" y="382"/>
                      <a:pt x="125" y="374"/>
                      <a:pt x="133" y="374"/>
                    </a:cubicBezTo>
                    <a:cubicBezTo>
                      <a:pt x="262" y="374"/>
                      <a:pt x="262" y="374"/>
                      <a:pt x="262" y="374"/>
                    </a:cubicBezTo>
                    <a:cubicBezTo>
                      <a:pt x="270" y="374"/>
                      <a:pt x="278" y="382"/>
                      <a:pt x="278" y="391"/>
                    </a:cubicBezTo>
                    <a:cubicBezTo>
                      <a:pt x="278" y="403"/>
                      <a:pt x="270" y="407"/>
                      <a:pt x="262" y="407"/>
                    </a:cubicBezTo>
                    <a:close/>
                    <a:moveTo>
                      <a:pt x="133" y="328"/>
                    </a:moveTo>
                    <a:cubicBezTo>
                      <a:pt x="125" y="328"/>
                      <a:pt x="116" y="320"/>
                      <a:pt x="116" y="312"/>
                    </a:cubicBezTo>
                    <a:cubicBezTo>
                      <a:pt x="116" y="303"/>
                      <a:pt x="125" y="295"/>
                      <a:pt x="133" y="295"/>
                    </a:cubicBezTo>
                    <a:cubicBezTo>
                      <a:pt x="328" y="295"/>
                      <a:pt x="328" y="295"/>
                      <a:pt x="328" y="295"/>
                    </a:cubicBezTo>
                    <a:cubicBezTo>
                      <a:pt x="336" y="295"/>
                      <a:pt x="345" y="303"/>
                      <a:pt x="345" y="312"/>
                    </a:cubicBezTo>
                    <a:cubicBezTo>
                      <a:pt x="345" y="320"/>
                      <a:pt x="336" y="328"/>
                      <a:pt x="328" y="328"/>
                    </a:cubicBezTo>
                    <a:lnTo>
                      <a:pt x="133" y="328"/>
                    </a:lnTo>
                    <a:close/>
                    <a:moveTo>
                      <a:pt x="133" y="328"/>
                    </a:moveTo>
                    <a:cubicBezTo>
                      <a:pt x="133" y="328"/>
                      <a:pt x="133" y="328"/>
                      <a:pt x="133" y="328"/>
                    </a:cubicBezTo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08"/>
              <p:cNvSpPr>
                <a:spLocks noEditPoints="1"/>
              </p:cNvSpPr>
              <p:nvPr/>
            </p:nvSpPr>
            <p:spPr bwMode="auto">
              <a:xfrm>
                <a:off x="2408238" y="5333999"/>
                <a:ext cx="219074" cy="220805"/>
              </a:xfrm>
              <a:custGeom>
                <a:avLst/>
                <a:gdLst/>
                <a:ahLst/>
                <a:cxnLst>
                  <a:cxn ang="0">
                    <a:pos x="0" y="58"/>
                  </a:cxn>
                  <a:cxn ang="0">
                    <a:pos x="58" y="117"/>
                  </a:cxn>
                  <a:cxn ang="0">
                    <a:pos x="117" y="58"/>
                  </a:cxn>
                  <a:cxn ang="0">
                    <a:pos x="58" y="0"/>
                  </a:cxn>
                  <a:cxn ang="0">
                    <a:pos x="0" y="58"/>
                  </a:cxn>
                  <a:cxn ang="0">
                    <a:pos x="0" y="58"/>
                  </a:cxn>
                  <a:cxn ang="0">
                    <a:pos x="0" y="58"/>
                  </a:cxn>
                </a:cxnLst>
                <a:rect l="0" t="0" r="r" b="b"/>
                <a:pathLst>
                  <a:path w="117" h="117">
                    <a:moveTo>
                      <a:pt x="0" y="58"/>
                    </a:moveTo>
                    <a:cubicBezTo>
                      <a:pt x="0" y="90"/>
                      <a:pt x="26" y="117"/>
                      <a:pt x="58" y="117"/>
                    </a:cubicBezTo>
                    <a:cubicBezTo>
                      <a:pt x="91" y="117"/>
                      <a:pt x="117" y="90"/>
                      <a:pt x="117" y="58"/>
                    </a:cubicBezTo>
                    <a:cubicBezTo>
                      <a:pt x="117" y="26"/>
                      <a:pt x="91" y="0"/>
                      <a:pt x="58" y="0"/>
                    </a:cubicBezTo>
                    <a:cubicBezTo>
                      <a:pt x="26" y="0"/>
                      <a:pt x="0" y="26"/>
                      <a:pt x="0" y="58"/>
                    </a:cubicBezTo>
                    <a:close/>
                    <a:moveTo>
                      <a:pt x="0" y="58"/>
                    </a:moveTo>
                    <a:cubicBezTo>
                      <a:pt x="0" y="58"/>
                      <a:pt x="0" y="58"/>
                      <a:pt x="0" y="58"/>
                    </a:cubicBezTo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9" name="Freeform 109"/>
            <p:cNvSpPr>
              <a:spLocks noEditPoints="1"/>
            </p:cNvSpPr>
            <p:nvPr/>
          </p:nvSpPr>
          <p:spPr bwMode="auto">
            <a:xfrm>
              <a:off x="2314575" y="5561010"/>
              <a:ext cx="422277" cy="203206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0" y="108"/>
                </a:cxn>
                <a:cxn ang="0">
                  <a:pos x="225" y="108"/>
                </a:cxn>
                <a:cxn ang="0">
                  <a:pos x="113" y="0"/>
                </a:cxn>
                <a:cxn ang="0">
                  <a:pos x="113" y="0"/>
                </a:cxn>
                <a:cxn ang="0">
                  <a:pos x="113" y="0"/>
                </a:cxn>
              </a:cxnLst>
              <a:rect l="0" t="0" r="r" b="b"/>
              <a:pathLst>
                <a:path w="225" h="108">
                  <a:moveTo>
                    <a:pt x="113" y="0"/>
                  </a:moveTo>
                  <a:cubicBezTo>
                    <a:pt x="50" y="0"/>
                    <a:pt x="4" y="50"/>
                    <a:pt x="0" y="108"/>
                  </a:cubicBezTo>
                  <a:cubicBezTo>
                    <a:pt x="225" y="108"/>
                    <a:pt x="225" y="108"/>
                    <a:pt x="225" y="108"/>
                  </a:cubicBezTo>
                  <a:cubicBezTo>
                    <a:pt x="225" y="41"/>
                    <a:pt x="175" y="0"/>
                    <a:pt x="113" y="0"/>
                  </a:cubicBezTo>
                  <a:close/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rgbClr val="0070C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733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xmlns="" id="{73DE2CFE-42F2-48F0-8706-5264E012B1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4247096" y="-2808822"/>
            <a:ext cx="1016234" cy="8062626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965199" y="903081"/>
            <a:ext cx="7517548" cy="6434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/>
            <a:r>
              <a:rPr lang="zh-CN" altLang="en-US" sz="2400" dirty="0">
                <a:solidFill>
                  <a:srgbClr val="FFFFFF"/>
                </a:solidFill>
              </a:rPr>
              <a:t>应用场景</a:t>
            </a:r>
            <a:r>
              <a:rPr lang="en-US" altLang="zh-CN" sz="2400" dirty="0">
                <a:solidFill>
                  <a:srgbClr val="FFFFFF"/>
                </a:solidFill>
              </a:rPr>
              <a:t>——</a:t>
            </a:r>
            <a:r>
              <a:rPr lang="zh-CN" altLang="en-US" sz="2400" dirty="0">
                <a:solidFill>
                  <a:srgbClr val="FFFFFF"/>
                </a:solidFill>
              </a:rPr>
              <a:t>断点续传</a:t>
            </a:r>
            <a:endParaRPr lang="zh-CN" alt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DE52815C-6582-954A-9CC1-734416700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8" y="2221838"/>
            <a:ext cx="2084965" cy="251015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eaLnBrk="1" hangingPunct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可以从任意位置访问文件内容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143591" y="1824775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143591" y="2183154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1008" y="3314441"/>
            <a:ext cx="25360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900">
                <a:cs typeface="Times New Roman" panose="02020603050405020304" pitchFamily="18" charset="0"/>
              </a:rPr>
              <a:t>   </a:t>
            </a: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134" y="4609841"/>
            <a:ext cx="31772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900">
                <a:cs typeface="Times New Roman" panose="02020603050405020304" pitchFamily="18" charset="0"/>
              </a:rPr>
              <a:t>     </a:t>
            </a: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0" name="标题 4">
            <a:extLst>
              <a:ext uri="{FF2B5EF4-FFF2-40B4-BE49-F238E27FC236}">
                <a16:creationId xmlns:a16="http://schemas.microsoft.com/office/drawing/2014/main" xmlns="" id="{19170358-9EBE-064E-AF2C-70C4DD41AA07}"/>
              </a:ext>
            </a:extLst>
          </p:cNvPr>
          <p:cNvSpPr txBox="1">
            <a:spLocks/>
          </p:cNvSpPr>
          <p:nvPr/>
        </p:nvSpPr>
        <p:spPr>
          <a:xfrm>
            <a:off x="2195739" y="141482"/>
            <a:ext cx="676887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913130" indent="-91313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0" kern="1200">
                <a:solidFill>
                  <a:srgbClr val="0070C0"/>
                </a:solidFill>
                <a:latin typeface="+mj-lt"/>
                <a:ea typeface="+mj-ea"/>
                <a:cs typeface="+mj-cs"/>
                <a:sym typeface="Browallia New" panose="020B0604020202020204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9pPr>
          </a:lstStyle>
          <a:p>
            <a:r>
              <a:rPr lang="zh-CN" altLang="en-US" dirty="0" smtClean="0"/>
              <a:t>为什么要任意</a:t>
            </a:r>
            <a:r>
              <a:rPr lang="zh-CN" altLang="en-US" dirty="0"/>
              <a:t>地访问文件内容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FFE27545-06BA-D147-9CB3-922279B7E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59" y="2274652"/>
            <a:ext cx="5768293" cy="1737257"/>
          </a:xfrm>
          <a:prstGeom prst="rect">
            <a:avLst/>
          </a:prstGeom>
        </p:spPr>
      </p:pic>
      <p:sp>
        <p:nvSpPr>
          <p:cNvPr id="16" name="Text Box 21">
            <a:extLst>
              <a:ext uri="{FF2B5EF4-FFF2-40B4-BE49-F238E27FC236}">
                <a16:creationId xmlns:a16="http://schemas.microsoft.com/office/drawing/2014/main" xmlns="" id="{C477298E-64DA-2744-AC57-0A819B4D5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9265" y="4083918"/>
            <a:ext cx="4057650" cy="384810"/>
          </a:xfrm>
          <a:prstGeom prst="rect">
            <a:avLst/>
          </a:prstGeom>
          <a:solidFill>
            <a:srgbClr val="0070C0"/>
          </a:solidFill>
          <a:ln w="6350" cmpd="sng">
            <a:solidFill>
              <a:srgbClr val="008080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lIns="77953" tIns="38976" rIns="77953" bIns="38976">
            <a:spAutoFit/>
          </a:bodyPr>
          <a:lstStyle/>
          <a:p>
            <a:pPr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如何在</a:t>
            </a:r>
            <a:r>
              <a:rPr lang="en-US" altLang="zh-CN" sz="20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Java</a:t>
            </a:r>
            <a:r>
              <a:rPr lang="zh-CN" altLang="en-US" sz="20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中实现呢</a:t>
            </a:r>
            <a:r>
              <a:rPr lang="zh-CN" altLang="en-US" sz="2000" kern="0" dirty="0">
                <a:solidFill>
                  <a:schemeClr val="bg1"/>
                </a:solidFill>
                <a:latin typeface="+mn-ea"/>
                <a:ea typeface="+mn-ea"/>
                <a:sym typeface="+mn-ea"/>
              </a:rPr>
              <a:t>？</a:t>
            </a:r>
            <a:endParaRPr lang="zh-CN" altLang="en-US" sz="2000" dirty="0">
              <a:solidFill>
                <a:srgbClr val="008000"/>
              </a:solidFill>
              <a:ea typeface="黑体" panose="02010609060101010101" pitchFamily="2" charset="-122"/>
            </a:endParaRPr>
          </a:p>
        </p:txBody>
      </p:sp>
      <p:pic>
        <p:nvPicPr>
          <p:cNvPr id="17" name="Picture 20" descr="0quav023[1]">
            <a:extLst>
              <a:ext uri="{FF2B5EF4-FFF2-40B4-BE49-F238E27FC236}">
                <a16:creationId xmlns:a16="http://schemas.microsoft.com/office/drawing/2014/main" xmlns="" id="{AFB3E9D5-66CD-384D-B4E5-58F17A98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29562" y="1995686"/>
            <a:ext cx="1719723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爆炸形 2 17">
            <a:extLst>
              <a:ext uri="{FF2B5EF4-FFF2-40B4-BE49-F238E27FC236}">
                <a16:creationId xmlns:a16="http://schemas.microsoft.com/office/drawing/2014/main" xmlns="" id="{2C0F15D3-348E-244F-9E7E-90B960668C4C}"/>
              </a:ext>
            </a:extLst>
          </p:cNvPr>
          <p:cNvSpPr/>
          <p:nvPr/>
        </p:nvSpPr>
        <p:spPr bwMode="auto">
          <a:xfrm>
            <a:off x="2328201" y="1605513"/>
            <a:ext cx="4343582" cy="2505854"/>
          </a:xfrm>
          <a:prstGeom prst="irregularSeal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400" b="1" i="0" u="none" strike="noStrike" normalizeH="0" baseline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RandomAccessFile</a:t>
            </a:r>
            <a:endParaRPr kumimoji="0" lang="zh-CN" altLang="en-US" sz="2400" b="1" i="0" u="none" strike="noStrike" normalizeH="0" baseline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Text Box 21">
            <a:extLst>
              <a:ext uri="{FF2B5EF4-FFF2-40B4-BE49-F238E27FC236}">
                <a16:creationId xmlns:a16="http://schemas.microsoft.com/office/drawing/2014/main" xmlns="" id="{A4B15B5A-DC02-D440-85B6-7702A1F74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5" y="4527696"/>
            <a:ext cx="7416825" cy="324935"/>
          </a:xfrm>
          <a:prstGeom prst="rect">
            <a:avLst/>
          </a:prstGeom>
          <a:solidFill>
            <a:srgbClr val="0070C0"/>
          </a:solidFill>
          <a:ln w="6350" cmpd="sng">
            <a:solidFill>
              <a:srgbClr val="008080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lIns="77953" tIns="38976" rIns="77953" bIns="38976">
            <a:spAutoFit/>
          </a:bodyPr>
          <a:lstStyle/>
          <a:p>
            <a:pPr>
              <a:defRPr/>
            </a:pPr>
            <a:r>
              <a:rPr lang="en-US" altLang="zh-CN" sz="1600" kern="0" dirty="0" err="1" smtClean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RandomAccessFile</a:t>
            </a:r>
            <a:r>
              <a:rPr lang="zh-CN" altLang="en-US" sz="16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类是可以从文件中的任意位置对文件的内容进行读写操作</a:t>
            </a:r>
            <a:r>
              <a:rPr lang="zh-CN" altLang="en-US" sz="1600" kern="0" dirty="0" smtClean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的类</a:t>
            </a:r>
            <a:endParaRPr lang="zh-CN" altLang="en-US" sz="1600" kern="0" dirty="0">
              <a:solidFill>
                <a:schemeClr val="bg1"/>
              </a:solidFill>
              <a:latin typeface="黑体" panose="02010609060101010101" pitchFamily="2" charset="-122"/>
              <a:ea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148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 animBg="1"/>
      <p:bldP spid="18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r>
              <a:rPr lang="zh-CN" altLang="en-US" dirty="0"/>
              <a:t>文件的访问模式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143591" y="1824775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143591" y="2183154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1008" y="3314441"/>
            <a:ext cx="25360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134" y="4609841"/>
            <a:ext cx="31772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6" name="内容占位符 5">
            <a:extLst>
              <a:ext uri="{FF2B5EF4-FFF2-40B4-BE49-F238E27FC236}">
                <a16:creationId xmlns:a16="http://schemas.microsoft.com/office/drawing/2014/main" xmlns="" id="{5A797195-9EC4-5F4B-8CE2-8A81422BEE24}"/>
              </a:ext>
            </a:extLst>
          </p:cNvPr>
          <p:cNvSpPr txBox="1">
            <a:spLocks/>
          </p:cNvSpPr>
          <p:nvPr/>
        </p:nvSpPr>
        <p:spPr>
          <a:xfrm>
            <a:off x="323528" y="843558"/>
            <a:ext cx="8352928" cy="416861"/>
          </a:xfrm>
          <a:prstGeom prst="rect">
            <a:avLst/>
          </a:prstGeom>
        </p:spPr>
        <p:txBody>
          <a:bodyPr/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访问模式</a:t>
            </a:r>
            <a:endParaRPr lang="en-US" altLang="zh-CN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xmlns="" id="{16FEA948-C0BD-254A-98BD-E595799AE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445251"/>
              </p:ext>
            </p:extLst>
          </p:nvPr>
        </p:nvGraphicFramePr>
        <p:xfrm>
          <a:off x="683568" y="1426146"/>
          <a:ext cx="7848872" cy="28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xmlns="" val="3858114592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xmlns="" val="3128356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方法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C1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说明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7A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70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以只读的方式打开指定文件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29877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rw</a:t>
                      </a:r>
                      <a:endParaRPr lang="e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以读、写方式打开指定文件。关闭文件时，会将文件内容的修改同步到基础存储设备上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13928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rws</a:t>
                      </a:r>
                      <a:endParaRPr lang="e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以、读、写方式打开指定文件，相对于</a:t>
                      </a:r>
                      <a:r>
                        <a:rPr lang="en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rw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模式，每次更改文件内容或修改文件元数据时，都会将这些改变同步到基础存储设备上。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86437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08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r>
              <a:rPr lang="en-US" altLang="zh-CN" dirty="0" err="1">
                <a:latin typeface="+mj-ea"/>
              </a:rPr>
              <a:t>RandomAccessFile</a:t>
            </a:r>
            <a:r>
              <a:rPr lang="zh-CN" altLang="en-US" dirty="0"/>
              <a:t>类</a:t>
            </a:r>
            <a:r>
              <a:rPr lang="zh-CN" altLang="en-US" dirty="0" smtClean="0"/>
              <a:t>的应用</a:t>
            </a:r>
            <a:endParaRPr lang="zh-CN" altLang="en-US" dirty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143591" y="1824775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143591" y="2183154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1008" y="3314441"/>
            <a:ext cx="25360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134" y="4609841"/>
            <a:ext cx="31772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6" name="内容占位符 5">
            <a:extLst>
              <a:ext uri="{FF2B5EF4-FFF2-40B4-BE49-F238E27FC236}">
                <a16:creationId xmlns:a16="http://schemas.microsoft.com/office/drawing/2014/main" xmlns="" id="{5A797195-9EC4-5F4B-8CE2-8A81422BEE24}"/>
              </a:ext>
            </a:extLst>
          </p:cNvPr>
          <p:cNvSpPr txBox="1">
            <a:spLocks/>
          </p:cNvSpPr>
          <p:nvPr/>
        </p:nvSpPr>
        <p:spPr>
          <a:xfrm>
            <a:off x="323528" y="843558"/>
            <a:ext cx="8352928" cy="416861"/>
          </a:xfrm>
          <a:prstGeom prst="rect">
            <a:avLst/>
          </a:prstGeom>
        </p:spPr>
        <p:txBody>
          <a:bodyPr/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 smtClean="0"/>
              <a:t>RandomAccessFile</a:t>
            </a:r>
            <a:r>
              <a:rPr lang="zh-CN" altLang="en-US" dirty="0" smtClean="0"/>
              <a:t>类</a:t>
            </a:r>
            <a:r>
              <a:rPr lang="zh-CN" altLang="en-US" dirty="0" smtClean="0"/>
              <a:t>读写</a:t>
            </a:r>
            <a:r>
              <a:rPr lang="zh-CN" altLang="en-US" dirty="0"/>
              <a:t>文件的方法</a:t>
            </a:r>
            <a:endParaRPr lang="en-US" altLang="zh-CN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xmlns="" id="{16FEA948-C0BD-254A-98BD-E595799AE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408251"/>
              </p:ext>
            </p:extLst>
          </p:nvPr>
        </p:nvGraphicFramePr>
        <p:xfrm>
          <a:off x="683568" y="1426146"/>
          <a:ext cx="7848872" cy="303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xmlns="" val="3858114592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xmlns="" val="3128356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方法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C1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说明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7A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70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int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read()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从输入流中读取单个字节，返回所读取的字节数据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29877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int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read(byte[] b)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从输入流中读取最多</a:t>
                      </a:r>
                      <a:r>
                        <a:rPr lang="en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b.length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长度的字节，并存储在字节数组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中，返回实际读取的字节数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13928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void write(</a:t>
                      </a:r>
                      <a:r>
                        <a:rPr lang="en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int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b)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将指定的字节输出到输出流中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98040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void write(byte[] b)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将字节数组输出到输出流中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95289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void close()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关闭流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14461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69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275606"/>
            <a:ext cx="8064896" cy="3353596"/>
          </a:xfrm>
        </p:spPr>
        <p:txBody>
          <a:bodyPr/>
          <a:lstStyle/>
          <a:p>
            <a:r>
              <a:rPr lang="en" altLang="zh-CN" dirty="0" smtClean="0"/>
              <a:t>Java</a:t>
            </a:r>
            <a:r>
              <a:rPr lang="zh-CN" altLang="en-US" dirty="0" smtClean="0"/>
              <a:t>中常用的处理流有哪些？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9552" y="77155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b="1" dirty="0">
                <a:solidFill>
                  <a:srgbClr val="0070C0"/>
                </a:solidFill>
                <a:latin typeface="+mj-ea"/>
                <a:ea typeface="+mj-ea"/>
              </a:rPr>
              <a:t>现场提问</a:t>
            </a:r>
          </a:p>
        </p:txBody>
      </p:sp>
      <p:pic>
        <p:nvPicPr>
          <p:cNvPr id="12" name="图片 11" descr="现场提问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723157"/>
            <a:ext cx="405385" cy="4084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178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r>
              <a:rPr lang="en-US" altLang="zh-CN" dirty="0" err="1">
                <a:latin typeface="+mj-ea"/>
              </a:rPr>
              <a:t>RandomAccessFile</a:t>
            </a:r>
            <a:r>
              <a:rPr lang="zh-CN" altLang="en-US" dirty="0"/>
              <a:t>类的常用方法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143591" y="1824775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143591" y="2183154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1008" y="3314441"/>
            <a:ext cx="25360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134" y="4609841"/>
            <a:ext cx="31772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6" name="内容占位符 5">
            <a:extLst>
              <a:ext uri="{FF2B5EF4-FFF2-40B4-BE49-F238E27FC236}">
                <a16:creationId xmlns:a16="http://schemas.microsoft.com/office/drawing/2014/main" xmlns="" id="{5A797195-9EC4-5F4B-8CE2-8A81422BEE24}"/>
              </a:ext>
            </a:extLst>
          </p:cNvPr>
          <p:cNvSpPr txBox="1">
            <a:spLocks/>
          </p:cNvSpPr>
          <p:nvPr/>
        </p:nvSpPr>
        <p:spPr>
          <a:xfrm>
            <a:off x="323528" y="843558"/>
            <a:ext cx="8352928" cy="416861"/>
          </a:xfrm>
          <a:prstGeom prst="rect">
            <a:avLst/>
          </a:prstGeom>
        </p:spPr>
        <p:txBody>
          <a:bodyPr/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RandomAccessFile</a:t>
            </a:r>
            <a:r>
              <a:rPr lang="zh-CN" altLang="en-US" dirty="0"/>
              <a:t>类文件</a:t>
            </a:r>
            <a:r>
              <a:rPr lang="zh-CN" altLang="en-US" dirty="0"/>
              <a:t>指针的方法</a:t>
            </a:r>
            <a:endParaRPr lang="en-US" altLang="zh-CN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xmlns="" id="{16FEA948-C0BD-254A-98BD-E595799AE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118711"/>
              </p:ext>
            </p:extLst>
          </p:nvPr>
        </p:nvGraphicFramePr>
        <p:xfrm>
          <a:off x="683568" y="1426146"/>
          <a:ext cx="78488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xmlns="" val="3858114592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xmlns="" val="3128356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方法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C1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说明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7A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70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void seek(</a:t>
                      </a:r>
                      <a:r>
                        <a:rPr lang="en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int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point)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设置文件指针的位置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29877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long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en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getFilePointer</a:t>
                      </a:r>
                      <a:r>
                        <a:rPr lang="en" altLang="zh-CN" sz="1800" u="none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获取文件指针的位置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13928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141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77026"/>
          </a:xfrm>
        </p:spPr>
        <p:txBody>
          <a:bodyPr/>
          <a:lstStyle/>
          <a:p>
            <a:r>
              <a:rPr lang="en-US" altLang="zh-CN" dirty="0" err="1">
                <a:latin typeface="+mj-ea"/>
              </a:rPr>
              <a:t>RandomAccessFile</a:t>
            </a:r>
            <a:r>
              <a:rPr lang="zh-CN" altLang="en-US" dirty="0" smtClean="0"/>
              <a:t>类的应用</a:t>
            </a:r>
            <a:endParaRPr lang="zh-CN" altLang="en-US" dirty="0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143591" y="2183154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1008" y="3314441"/>
            <a:ext cx="25360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134" y="4609841"/>
            <a:ext cx="31772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6" name="内容占位符 5">
            <a:extLst>
              <a:ext uri="{FF2B5EF4-FFF2-40B4-BE49-F238E27FC236}">
                <a16:creationId xmlns="" xmlns:a16="http://schemas.microsoft.com/office/drawing/2014/main" id="{5A797195-9EC4-5F4B-8CE2-8A81422BEE24}"/>
              </a:ext>
            </a:extLst>
          </p:cNvPr>
          <p:cNvSpPr txBox="1">
            <a:spLocks/>
          </p:cNvSpPr>
          <p:nvPr/>
        </p:nvSpPr>
        <p:spPr>
          <a:xfrm>
            <a:off x="175071" y="854046"/>
            <a:ext cx="8352928" cy="416861"/>
          </a:xfrm>
          <a:prstGeom prst="rect">
            <a:avLst/>
          </a:prstGeom>
        </p:spPr>
        <p:txBody>
          <a:bodyPr/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>
                <a:latin typeface="+mj-ea"/>
              </a:rPr>
              <a:t>RandomAccessFile</a:t>
            </a:r>
            <a:r>
              <a:rPr lang="zh-CN" altLang="en-US" dirty="0"/>
              <a:t>类实现任意的访问</a:t>
            </a:r>
            <a:r>
              <a:rPr lang="zh-CN" altLang="en-US" dirty="0" smtClean="0"/>
              <a:t>文件实现步骤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以</a:t>
            </a:r>
            <a:r>
              <a:rPr lang="zh-CN" altLang="en-US" dirty="0">
                <a:solidFill>
                  <a:schemeClr val="tx1"/>
                </a:solidFill>
              </a:rPr>
              <a:t>读的方式创建</a:t>
            </a:r>
            <a:r>
              <a:rPr lang="en" altLang="zh-CN" dirty="0">
                <a:solidFill>
                  <a:schemeClr val="tx1"/>
                </a:solidFill>
              </a:rPr>
              <a:t>RandomAccessFile</a:t>
            </a:r>
            <a:r>
              <a:rPr lang="zh-CN" altLang="en" dirty="0">
                <a:solidFill>
                  <a:schemeClr val="tx1"/>
                </a:solidFill>
              </a:rPr>
              <a:t>对象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移动文件指针位置</a:t>
            </a:r>
            <a:endParaRPr lang="en-US" altLang="zh-C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通过</a:t>
            </a:r>
            <a:r>
              <a:rPr lang="en-US" altLang="zh-CN" dirty="0">
                <a:solidFill>
                  <a:schemeClr val="tx1"/>
                </a:solidFill>
              </a:rPr>
              <a:t>read</a:t>
            </a:r>
            <a:r>
              <a:rPr lang="zh-CN" altLang="en-US" dirty="0">
                <a:solidFill>
                  <a:schemeClr val="tx1"/>
                </a:solidFill>
              </a:rPr>
              <a:t>方法读取文件</a:t>
            </a:r>
            <a:r>
              <a:rPr lang="zh-CN" altLang="en-US" dirty="0" smtClean="0">
                <a:solidFill>
                  <a:schemeClr val="tx1"/>
                </a:solidFill>
              </a:rPr>
              <a:t>内容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endParaRPr lang="en-US" altLang="zh-CN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10" name="AutoShape 9">
            <a:extLst>
              <a:ext uri="{FF2B5EF4-FFF2-40B4-BE49-F238E27FC236}">
                <a16:creationId xmlns="" xmlns:a16="http://schemas.microsoft.com/office/drawing/2014/main" id="{7F199CF5-35EF-204A-9801-3261B651C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80" y="1619097"/>
            <a:ext cx="5134272" cy="578882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" altLang="zh-CN" sz="1400" dirty="0">
                <a:latin typeface="+mn-ea"/>
              </a:rPr>
              <a:t>FileInputStream </a:t>
            </a:r>
            <a:r>
              <a:rPr lang="en" altLang="zh-CN" sz="1400" dirty="0" smtClean="0">
                <a:latin typeface="+mn-ea"/>
              </a:rPr>
              <a:t>f</a:t>
            </a:r>
            <a:r>
              <a:rPr lang="en" altLang="zh-CN" sz="1400" dirty="0">
                <a:solidFill>
                  <a:srgbClr val="000000"/>
                </a:solidFill>
                <a:latin typeface="+mn-ea"/>
              </a:rPr>
              <a:t>File </a:t>
            </a:r>
            <a:r>
              <a:rPr lang="en" altLang="zh-CN" sz="1400" dirty="0">
                <a:solidFill>
                  <a:srgbClr val="7E504F"/>
                </a:solidFill>
                <a:latin typeface="+mn-ea"/>
              </a:rPr>
              <a:t>file</a:t>
            </a:r>
            <a:r>
              <a:rPr lang="en" altLang="zh-CN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" altLang="zh-CN" sz="1400" dirty="0">
                <a:solidFill>
                  <a:srgbClr val="931A68"/>
                </a:solidFill>
                <a:latin typeface="+mn-ea"/>
              </a:rPr>
              <a:t>new</a:t>
            </a:r>
            <a:r>
              <a:rPr lang="en" altLang="zh-CN" sz="1400" dirty="0">
                <a:solidFill>
                  <a:srgbClr val="000000"/>
                </a:solidFill>
                <a:latin typeface="+mn-ea"/>
              </a:rPr>
              <a:t> File(</a:t>
            </a:r>
            <a:r>
              <a:rPr lang="en" altLang="zh-CN" sz="1400" dirty="0">
                <a:solidFill>
                  <a:srgbClr val="3933FF"/>
                </a:solidFill>
                <a:latin typeface="+mn-ea"/>
              </a:rPr>
              <a:t>"D</a:t>
            </a:r>
            <a:r>
              <a:rPr lang="en-US" altLang="zh-CN" sz="1400" dirty="0">
                <a:solidFill>
                  <a:srgbClr val="3933FF"/>
                </a:solidFill>
                <a:latin typeface="+mn-ea"/>
              </a:rPr>
              <a:t>:</a:t>
            </a:r>
            <a:r>
              <a:rPr lang="en" altLang="zh-CN" sz="1400" dirty="0">
                <a:solidFill>
                  <a:srgbClr val="3933FF"/>
                </a:solidFill>
                <a:latin typeface="+mn-ea"/>
              </a:rPr>
              <a:t>/</a:t>
            </a:r>
            <a:r>
              <a:rPr lang="zh-CN" altLang="en-US" sz="1400" dirty="0">
                <a:solidFill>
                  <a:srgbClr val="3933FF"/>
                </a:solidFill>
                <a:latin typeface="+mn-ea"/>
              </a:rPr>
              <a:t>木兰诗</a:t>
            </a:r>
            <a:r>
              <a:rPr lang="en-US" altLang="zh-CN" sz="1400" dirty="0">
                <a:solidFill>
                  <a:srgbClr val="3933FF"/>
                </a:solidFill>
                <a:latin typeface="+mn-ea"/>
              </a:rPr>
              <a:t>.</a:t>
            </a:r>
            <a:r>
              <a:rPr lang="en" altLang="zh-CN" sz="1400" dirty="0">
                <a:solidFill>
                  <a:srgbClr val="3933FF"/>
                </a:solidFill>
                <a:latin typeface="+mn-ea"/>
              </a:rPr>
              <a:t>txt"</a:t>
            </a:r>
            <a:r>
              <a:rPr lang="en" altLang="zh-CN" sz="1400" dirty="0">
                <a:solidFill>
                  <a:srgbClr val="000000"/>
                </a:solidFill>
                <a:latin typeface="+mn-ea"/>
              </a:rPr>
              <a:t>);</a:t>
            </a:r>
            <a:endParaRPr lang="en" altLang="zh-CN" sz="1400" dirty="0">
              <a:solidFill>
                <a:srgbClr val="3933FF"/>
              </a:solidFill>
              <a:latin typeface="+mn-ea"/>
            </a:endParaRPr>
          </a:p>
          <a:p>
            <a:pPr algn="l"/>
            <a:r>
              <a:rPr lang="en" altLang="zh-CN" sz="1400" dirty="0">
                <a:latin typeface="+mn-ea"/>
              </a:rPr>
              <a:t>RandomAccessFile </a:t>
            </a:r>
            <a:r>
              <a:rPr lang="en" altLang="zh-CN" sz="1400" dirty="0">
                <a:solidFill>
                  <a:srgbClr val="7E504F"/>
                </a:solidFill>
                <a:latin typeface="+mn-ea"/>
              </a:rPr>
              <a:t>raf</a:t>
            </a:r>
            <a:r>
              <a:rPr lang="en" altLang="zh-CN" sz="1400" dirty="0">
                <a:latin typeface="+mn-ea"/>
              </a:rPr>
              <a:t> = </a:t>
            </a:r>
            <a:r>
              <a:rPr lang="en" altLang="zh-CN" sz="1400" dirty="0" smtClean="0">
                <a:solidFill>
                  <a:srgbClr val="931A68"/>
                </a:solidFill>
                <a:latin typeface="+mn-ea"/>
              </a:rPr>
              <a:t>new</a:t>
            </a:r>
            <a:r>
              <a:rPr lang="en" altLang="zh-CN" sz="1400" dirty="0" smtClean="0">
                <a:latin typeface="+mn-ea"/>
              </a:rPr>
              <a:t> </a:t>
            </a:r>
            <a:r>
              <a:rPr lang="en" altLang="zh-CN" sz="1400" dirty="0">
                <a:latin typeface="+mn-ea"/>
              </a:rPr>
              <a:t>RandomAccessFile(</a:t>
            </a:r>
            <a:r>
              <a:rPr lang="en" altLang="zh-CN" sz="1400" dirty="0">
                <a:solidFill>
                  <a:srgbClr val="7E504F"/>
                </a:solidFill>
                <a:latin typeface="+mn-ea"/>
              </a:rPr>
              <a:t>file</a:t>
            </a:r>
            <a:r>
              <a:rPr lang="en" altLang="zh-CN" sz="1400" dirty="0">
                <a:latin typeface="+mn-ea"/>
              </a:rPr>
              <a:t>, </a:t>
            </a:r>
            <a:r>
              <a:rPr lang="en" altLang="zh-CN" sz="1400" dirty="0">
                <a:solidFill>
                  <a:srgbClr val="3933FF"/>
                </a:solidFill>
                <a:latin typeface="+mn-ea"/>
              </a:rPr>
              <a:t>"r</a:t>
            </a:r>
            <a:r>
              <a:rPr lang="en" altLang="zh-CN" sz="1400" dirty="0" smtClean="0">
                <a:solidFill>
                  <a:srgbClr val="3933FF"/>
                </a:solidFill>
                <a:latin typeface="+mn-ea"/>
              </a:rPr>
              <a:t>"</a:t>
            </a:r>
            <a:r>
              <a:rPr lang="en" altLang="zh-CN" sz="1400" dirty="0" smtClean="0">
                <a:latin typeface="+mn-ea"/>
              </a:rPr>
              <a:t>);</a:t>
            </a:r>
            <a:endParaRPr lang="en" altLang="zh-CN" sz="1400" dirty="0">
              <a:latin typeface="+mn-ea"/>
            </a:endParaRPr>
          </a:p>
        </p:txBody>
      </p:sp>
      <p:sp>
        <p:nvSpPr>
          <p:cNvPr id="15" name="AutoShape 9">
            <a:extLst>
              <a:ext uri="{FF2B5EF4-FFF2-40B4-BE49-F238E27FC236}">
                <a16:creationId xmlns="" xmlns:a16="http://schemas.microsoft.com/office/drawing/2014/main" id="{D75905A2-087B-8A46-9309-B402C7E1C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257" y="2806991"/>
            <a:ext cx="3406080" cy="340519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" altLang="zh-CN" sz="1400" dirty="0">
                <a:solidFill>
                  <a:srgbClr val="7E504F"/>
                </a:solidFill>
                <a:latin typeface="+mn-ea"/>
              </a:rPr>
              <a:t>raf</a:t>
            </a:r>
            <a:r>
              <a:rPr lang="en" altLang="zh-CN" sz="1400" dirty="0">
                <a:latin typeface="+mn-ea"/>
              </a:rPr>
              <a:t>.seek(</a:t>
            </a:r>
            <a:r>
              <a:rPr lang="en" altLang="zh-CN" sz="1400" dirty="0">
                <a:solidFill>
                  <a:srgbClr val="7E504F"/>
                </a:solidFill>
                <a:latin typeface="+mn-ea"/>
              </a:rPr>
              <a:t>file</a:t>
            </a:r>
            <a:r>
              <a:rPr lang="en" altLang="zh-CN" sz="1400" dirty="0">
                <a:latin typeface="+mn-ea"/>
              </a:rPr>
              <a:t>.length()/2</a:t>
            </a:r>
            <a:r>
              <a:rPr lang="en" altLang="zh-CN" sz="1400" dirty="0" smtClean="0">
                <a:latin typeface="+mn-ea"/>
              </a:rPr>
              <a:t>);</a:t>
            </a:r>
            <a:endParaRPr lang="en" altLang="zh-CN" sz="1400" dirty="0">
              <a:latin typeface="+mn-ea"/>
            </a:endParaRPr>
          </a:p>
        </p:txBody>
      </p:sp>
      <p:sp>
        <p:nvSpPr>
          <p:cNvPr id="11" name="AutoShape 9">
            <a:extLst>
              <a:ext uri="{FF2B5EF4-FFF2-40B4-BE49-F238E27FC236}">
                <a16:creationId xmlns="" xmlns:a16="http://schemas.microsoft.com/office/drawing/2014/main" id="{84584174-3F32-8141-AC66-787544007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256" y="3559696"/>
            <a:ext cx="5267911" cy="1532334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" altLang="zh-CN" sz="1400" dirty="0">
                <a:solidFill>
                  <a:srgbClr val="931A68"/>
                </a:solidFill>
                <a:latin typeface="+mn-ea"/>
              </a:rPr>
              <a:t>byte</a:t>
            </a:r>
            <a:r>
              <a:rPr lang="en" altLang="zh-CN" sz="1400" dirty="0">
                <a:latin typeface="+mn-ea"/>
              </a:rPr>
              <a:t>[] </a:t>
            </a:r>
            <a:r>
              <a:rPr lang="en" altLang="zh-CN" sz="1400" dirty="0">
                <a:solidFill>
                  <a:srgbClr val="7E504F"/>
                </a:solidFill>
                <a:latin typeface="+mn-ea"/>
              </a:rPr>
              <a:t>buff</a:t>
            </a:r>
            <a:r>
              <a:rPr lang="en" altLang="zh-CN" sz="1400" dirty="0">
                <a:latin typeface="+mn-ea"/>
              </a:rPr>
              <a:t> = </a:t>
            </a:r>
            <a:r>
              <a:rPr lang="en" altLang="zh-CN" sz="1400" dirty="0">
                <a:solidFill>
                  <a:srgbClr val="931A68"/>
                </a:solidFill>
                <a:latin typeface="+mn-ea"/>
              </a:rPr>
              <a:t>new</a:t>
            </a:r>
            <a:r>
              <a:rPr lang="en" altLang="zh-CN" sz="1400" dirty="0">
                <a:latin typeface="+mn-ea"/>
              </a:rPr>
              <a:t> </a:t>
            </a:r>
            <a:r>
              <a:rPr lang="en" altLang="zh-CN" sz="1400" dirty="0">
                <a:solidFill>
                  <a:srgbClr val="931A68"/>
                </a:solidFill>
                <a:latin typeface="+mn-ea"/>
              </a:rPr>
              <a:t>byte</a:t>
            </a:r>
            <a:r>
              <a:rPr lang="en" altLang="zh-CN" sz="1400" dirty="0">
                <a:latin typeface="+mn-ea"/>
              </a:rPr>
              <a:t>[1024];</a:t>
            </a:r>
          </a:p>
          <a:p>
            <a:pPr algn="l"/>
            <a:r>
              <a:rPr lang="en" altLang="zh-CN" sz="1400" dirty="0">
                <a:solidFill>
                  <a:srgbClr val="4E9072"/>
                </a:solidFill>
                <a:latin typeface="+mn-ea"/>
              </a:rPr>
              <a:t>// </a:t>
            </a:r>
            <a:r>
              <a:rPr lang="zh-CN" altLang="en-US" sz="1400" dirty="0">
                <a:solidFill>
                  <a:srgbClr val="4E9072"/>
                </a:solidFill>
                <a:latin typeface="+mn-ea"/>
              </a:rPr>
              <a:t>用于保存实际读取的字节数</a:t>
            </a:r>
          </a:p>
          <a:p>
            <a:pPr algn="l"/>
            <a:r>
              <a:rPr lang="en" altLang="zh-CN" sz="1400" dirty="0">
                <a:solidFill>
                  <a:srgbClr val="931A68"/>
                </a:solidFill>
                <a:latin typeface="+mn-ea"/>
              </a:rPr>
              <a:t>int</a:t>
            </a:r>
            <a:r>
              <a:rPr lang="en" altLang="zh-CN" sz="1400" dirty="0">
                <a:latin typeface="+mn-ea"/>
              </a:rPr>
              <a:t> </a:t>
            </a:r>
            <a:r>
              <a:rPr lang="en" altLang="zh-CN" sz="1400" dirty="0">
                <a:solidFill>
                  <a:srgbClr val="7E504F"/>
                </a:solidFill>
                <a:latin typeface="+mn-ea"/>
              </a:rPr>
              <a:t>hasRead</a:t>
            </a:r>
            <a:r>
              <a:rPr lang="en" altLang="zh-CN" sz="1400" dirty="0">
                <a:latin typeface="+mn-ea"/>
              </a:rPr>
              <a:t> = 0;</a:t>
            </a:r>
          </a:p>
          <a:p>
            <a:pPr algn="l"/>
            <a:r>
              <a:rPr lang="en" altLang="zh-CN" sz="1400" dirty="0">
                <a:solidFill>
                  <a:srgbClr val="931A68"/>
                </a:solidFill>
                <a:latin typeface="+mn-ea"/>
              </a:rPr>
              <a:t>while</a:t>
            </a:r>
            <a:r>
              <a:rPr lang="en" altLang="zh-CN" sz="1400" dirty="0">
                <a:latin typeface="+mn-ea"/>
              </a:rPr>
              <a:t> ((</a:t>
            </a:r>
            <a:r>
              <a:rPr lang="en" altLang="zh-CN" sz="1400" dirty="0">
                <a:solidFill>
                  <a:srgbClr val="7E504F"/>
                </a:solidFill>
                <a:latin typeface="+mn-ea"/>
              </a:rPr>
              <a:t>hasRead</a:t>
            </a:r>
            <a:r>
              <a:rPr lang="en" altLang="zh-CN" sz="1400" dirty="0">
                <a:latin typeface="+mn-ea"/>
              </a:rPr>
              <a:t> = </a:t>
            </a:r>
            <a:r>
              <a:rPr lang="en" altLang="zh-CN" sz="1400" dirty="0">
                <a:solidFill>
                  <a:srgbClr val="7E504F"/>
                </a:solidFill>
                <a:latin typeface="+mn-ea"/>
              </a:rPr>
              <a:t>raf</a:t>
            </a:r>
            <a:r>
              <a:rPr lang="en" altLang="zh-CN" sz="1400" dirty="0">
                <a:latin typeface="+mn-ea"/>
              </a:rPr>
              <a:t>.read(</a:t>
            </a:r>
            <a:r>
              <a:rPr lang="en" altLang="zh-CN" sz="1400" dirty="0">
                <a:solidFill>
                  <a:srgbClr val="7E504F"/>
                </a:solidFill>
                <a:latin typeface="+mn-ea"/>
              </a:rPr>
              <a:t>buff</a:t>
            </a:r>
            <a:r>
              <a:rPr lang="en" altLang="zh-CN" sz="1400" dirty="0">
                <a:latin typeface="+mn-ea"/>
              </a:rPr>
              <a:t>)) &gt; 0) {</a:t>
            </a:r>
          </a:p>
          <a:p>
            <a:pPr lvl="1" algn="l"/>
            <a:r>
              <a:rPr lang="en" altLang="zh-CN" sz="1400" dirty="0" smtClean="0">
                <a:latin typeface="+mn-ea"/>
              </a:rPr>
              <a:t>System.</a:t>
            </a:r>
            <a:r>
              <a:rPr lang="en" altLang="zh-CN" sz="1400" dirty="0" smtClean="0">
                <a:solidFill>
                  <a:srgbClr val="0326CC"/>
                </a:solidFill>
                <a:latin typeface="+mn-ea"/>
              </a:rPr>
              <a:t>out</a:t>
            </a:r>
            <a:r>
              <a:rPr lang="en" altLang="zh-CN" sz="1400" dirty="0" smtClean="0">
                <a:latin typeface="+mn-ea"/>
              </a:rPr>
              <a:t>.println(</a:t>
            </a:r>
            <a:r>
              <a:rPr lang="en" altLang="zh-CN" sz="1400" dirty="0" smtClean="0">
                <a:solidFill>
                  <a:srgbClr val="931A68"/>
                </a:solidFill>
                <a:latin typeface="+mn-ea"/>
              </a:rPr>
              <a:t>new</a:t>
            </a:r>
            <a:r>
              <a:rPr lang="en" altLang="zh-CN" sz="1400" dirty="0" smtClean="0">
                <a:latin typeface="+mn-ea"/>
              </a:rPr>
              <a:t> </a:t>
            </a:r>
            <a:r>
              <a:rPr lang="en" altLang="zh-CN" sz="1400" dirty="0">
                <a:latin typeface="+mn-ea"/>
              </a:rPr>
              <a:t>String(</a:t>
            </a:r>
            <a:r>
              <a:rPr lang="en" altLang="zh-CN" sz="1400" dirty="0">
                <a:solidFill>
                  <a:srgbClr val="7E504F"/>
                </a:solidFill>
                <a:latin typeface="+mn-ea"/>
              </a:rPr>
              <a:t>buff</a:t>
            </a:r>
            <a:r>
              <a:rPr lang="en" altLang="zh-CN" sz="1400" dirty="0">
                <a:latin typeface="+mn-ea"/>
              </a:rPr>
              <a:t>, 0, </a:t>
            </a:r>
            <a:r>
              <a:rPr lang="en" altLang="zh-CN" sz="1400" dirty="0">
                <a:solidFill>
                  <a:srgbClr val="7E504F"/>
                </a:solidFill>
                <a:latin typeface="+mn-ea"/>
              </a:rPr>
              <a:t>hasRead</a:t>
            </a:r>
            <a:r>
              <a:rPr lang="en" altLang="zh-CN" sz="1400" dirty="0">
                <a:latin typeface="+mn-ea"/>
              </a:rPr>
              <a:t>));</a:t>
            </a:r>
          </a:p>
          <a:p>
            <a:pPr algn="l"/>
            <a:r>
              <a:rPr lang="en" altLang="zh-CN" sz="1400" dirty="0">
                <a:latin typeface="+mn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3112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77026"/>
          </a:xfrm>
        </p:spPr>
        <p:txBody>
          <a:bodyPr/>
          <a:lstStyle/>
          <a:p>
            <a:r>
              <a:rPr lang="en-US" altLang="zh-CN" dirty="0" err="1">
                <a:latin typeface="+mj-ea"/>
              </a:rPr>
              <a:t>RandomAccessFile</a:t>
            </a:r>
            <a:r>
              <a:rPr lang="zh-CN" altLang="en-US" dirty="0"/>
              <a:t>类的应用</a:t>
            </a:r>
            <a:endParaRPr lang="zh-CN" altLang="en-US" dirty="0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143591" y="2183154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1008" y="3314441"/>
            <a:ext cx="25360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134" y="4609841"/>
            <a:ext cx="31772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6" name="内容占位符 5">
            <a:extLst>
              <a:ext uri="{FF2B5EF4-FFF2-40B4-BE49-F238E27FC236}">
                <a16:creationId xmlns="" xmlns:a16="http://schemas.microsoft.com/office/drawing/2014/main" id="{5A797195-9EC4-5F4B-8CE2-8A81422BEE24}"/>
              </a:ext>
            </a:extLst>
          </p:cNvPr>
          <p:cNvSpPr txBox="1">
            <a:spLocks/>
          </p:cNvSpPr>
          <p:nvPr/>
        </p:nvSpPr>
        <p:spPr>
          <a:xfrm>
            <a:off x="175071" y="854046"/>
            <a:ext cx="8352928" cy="416861"/>
          </a:xfrm>
          <a:prstGeom prst="rect">
            <a:avLst/>
          </a:prstGeom>
        </p:spPr>
        <p:txBody>
          <a:bodyPr/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通过</a:t>
            </a:r>
            <a:r>
              <a:rPr lang="en-US" altLang="zh-CN" dirty="0" smtClean="0">
                <a:solidFill>
                  <a:schemeClr val="tx1"/>
                </a:solidFill>
              </a:rPr>
              <a:t>close</a:t>
            </a:r>
            <a:r>
              <a:rPr lang="zh-CN" altLang="en-US" dirty="0" smtClean="0">
                <a:solidFill>
                  <a:schemeClr val="tx1"/>
                </a:solidFill>
              </a:rPr>
              <a:t>方法关闭流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10" name="AutoShape 9">
            <a:extLst>
              <a:ext uri="{FF2B5EF4-FFF2-40B4-BE49-F238E27FC236}">
                <a16:creationId xmlns="" xmlns:a16="http://schemas.microsoft.com/office/drawing/2014/main" id="{7F199CF5-35EF-204A-9801-3261B651C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1308696"/>
            <a:ext cx="1173832" cy="340519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" altLang="zh-CN" sz="1400" dirty="0">
                <a:solidFill>
                  <a:srgbClr val="7E504F"/>
                </a:solidFill>
                <a:latin typeface="+mn-ea"/>
              </a:rPr>
              <a:t>raf</a:t>
            </a:r>
            <a:r>
              <a:rPr lang="en" altLang="zh-CN" sz="1400" dirty="0">
                <a:latin typeface="+mn-ea"/>
              </a:rPr>
              <a:t>.close();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0F7CE503-F0B8-D743-AE04-AEAEF84CC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71" y="1677101"/>
            <a:ext cx="3365500" cy="19558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57094926-726E-9B4F-959A-707826725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679" y="1669240"/>
            <a:ext cx="43942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6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38AC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课堂编程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修改文件的部分内容</a:t>
            </a:r>
          </a:p>
          <a:p>
            <a:pPr lvl="1"/>
            <a:r>
              <a:rPr lang="zh-CN" altLang="en-US" dirty="0"/>
              <a:t>实现思路：</a:t>
            </a:r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、在磁盘中创建文件</a:t>
            </a:r>
            <a:r>
              <a:rPr lang="en" altLang="zh-CN" dirty="0" err="1"/>
              <a:t>hello.txt</a:t>
            </a:r>
            <a:r>
              <a:rPr lang="zh-CN" altLang="en" dirty="0"/>
              <a:t>，</a:t>
            </a:r>
            <a:r>
              <a:rPr lang="zh-CN" altLang="en-US" dirty="0"/>
              <a:t>文件内容是“大家好，我是</a:t>
            </a:r>
            <a:r>
              <a:rPr lang="en" altLang="zh-CN" dirty="0"/>
              <a:t>C++</a:t>
            </a:r>
            <a:r>
              <a:rPr lang="zh-CN" altLang="en" dirty="0"/>
              <a:t>，</a:t>
            </a:r>
            <a:r>
              <a:rPr lang="zh-CN" altLang="en-US" dirty="0"/>
              <a:t>我是一门面向对象的语言”</a:t>
            </a:r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、通过</a:t>
            </a:r>
            <a:r>
              <a:rPr lang="en" altLang="zh-CN" dirty="0" err="1"/>
              <a:t>RandomAccessFile</a:t>
            </a:r>
            <a:r>
              <a:rPr lang="zh-CN" altLang="en-US" dirty="0"/>
              <a:t>读取</a:t>
            </a:r>
            <a:r>
              <a:rPr lang="en" altLang="zh-CN" dirty="0" err="1"/>
              <a:t>hello.txt</a:t>
            </a:r>
            <a:r>
              <a:rPr lang="zh-CN" altLang="en" dirty="0"/>
              <a:t>，</a:t>
            </a:r>
            <a:r>
              <a:rPr lang="zh-CN" altLang="en-US" dirty="0"/>
              <a:t>将内容中的</a:t>
            </a:r>
            <a:r>
              <a:rPr lang="en" altLang="zh-CN" dirty="0"/>
              <a:t>C++</a:t>
            </a:r>
            <a:r>
              <a:rPr lang="zh-CN" altLang="en-US" dirty="0"/>
              <a:t>改成</a:t>
            </a:r>
            <a:r>
              <a:rPr lang="en" altLang="zh-CN" dirty="0"/>
              <a:t>Java</a:t>
            </a:r>
            <a:r>
              <a:rPr lang="zh-CN" altLang="en" dirty="0"/>
              <a:t>，</a:t>
            </a:r>
            <a:r>
              <a:rPr lang="zh-CN" altLang="en-US" dirty="0"/>
              <a:t>保存文件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课堂编程</a:t>
            </a: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2298524" y="4551770"/>
            <a:ext cx="3857652" cy="323850"/>
          </a:xfrm>
          <a:prstGeom prst="flowChartAlternateProcess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5400000" algn="t" rotWithShape="0">
              <a:schemeClr val="tx1">
                <a:lumMod val="85000"/>
                <a:lumOff val="15000"/>
                <a:alpha val="43000"/>
              </a:schemeClr>
            </a:outerShdw>
          </a:effectLst>
          <a:scene3d>
            <a:camera prst="orthographicFront"/>
            <a:lightRig rig="threePt" dir="t"/>
          </a:scene3d>
          <a:sp3d>
            <a:bevelT h="63500" prst="hardEdge"/>
          </a:sp3d>
        </p:spPr>
        <p:txBody>
          <a:bodyPr anchor="ctr"/>
          <a:lstStyle/>
          <a:p>
            <a:pPr>
              <a:defRPr/>
            </a:pPr>
            <a:endParaRPr lang="zh-CN" altLang="en-US" sz="1600" b="1" dirty="0"/>
          </a:p>
        </p:txBody>
      </p:sp>
      <p:sp>
        <p:nvSpPr>
          <p:cNvPr id="6" name="TextBox 38"/>
          <p:cNvSpPr txBox="1">
            <a:spLocks noChangeArrowheads="1"/>
          </p:cNvSpPr>
          <p:nvPr/>
        </p:nvSpPr>
        <p:spPr bwMode="auto">
          <a:xfrm>
            <a:off x="3013682" y="4537452"/>
            <a:ext cx="2271777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</a:rPr>
              <a:t>学生现场练习：</a:t>
            </a:r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10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</a:rPr>
              <a:t>分钟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330975" y="795379"/>
            <a:ext cx="191241" cy="226935"/>
            <a:chOff x="1692275" y="4522788"/>
            <a:chExt cx="1046163" cy="1241428"/>
          </a:xfrm>
        </p:grpSpPr>
        <p:grpSp>
          <p:nvGrpSpPr>
            <p:cNvPr id="8" name="组合 7"/>
            <p:cNvGrpSpPr/>
            <p:nvPr/>
          </p:nvGrpSpPr>
          <p:grpSpPr>
            <a:xfrm>
              <a:off x="1692275" y="4522788"/>
              <a:ext cx="1046163" cy="1241425"/>
              <a:chOff x="1692275" y="4522788"/>
              <a:chExt cx="1046163" cy="1241425"/>
            </a:xfrm>
          </p:grpSpPr>
          <p:sp>
            <p:nvSpPr>
              <p:cNvPr id="10" name="AutoShape 105"/>
              <p:cNvSpPr>
                <a:spLocks noChangeAspect="1" noChangeArrowheads="1" noTextEdit="1"/>
              </p:cNvSpPr>
              <p:nvPr/>
            </p:nvSpPr>
            <p:spPr bwMode="auto">
              <a:xfrm>
                <a:off x="1692275" y="4522788"/>
                <a:ext cx="1046163" cy="124142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107"/>
              <p:cNvSpPr>
                <a:spLocks noEditPoints="1"/>
              </p:cNvSpPr>
              <p:nvPr/>
            </p:nvSpPr>
            <p:spPr bwMode="auto">
              <a:xfrm>
                <a:off x="1692275" y="4522791"/>
                <a:ext cx="857249" cy="1074737"/>
              </a:xfrm>
              <a:custGeom>
                <a:avLst/>
                <a:gdLst/>
                <a:ahLst/>
                <a:cxnLst>
                  <a:cxn ang="0">
                    <a:pos x="449" y="382"/>
                  </a:cxn>
                  <a:cxn ang="0">
                    <a:pos x="457" y="382"/>
                  </a:cxn>
                  <a:cxn ang="0">
                    <a:pos x="457" y="116"/>
                  </a:cxn>
                  <a:cxn ang="0">
                    <a:pos x="391" y="50"/>
                  </a:cxn>
                  <a:cxn ang="0">
                    <a:pos x="328" y="50"/>
                  </a:cxn>
                  <a:cxn ang="0">
                    <a:pos x="278" y="0"/>
                  </a:cxn>
                  <a:cxn ang="0">
                    <a:pos x="179" y="0"/>
                  </a:cxn>
                  <a:cxn ang="0">
                    <a:pos x="129" y="50"/>
                  </a:cxn>
                  <a:cxn ang="0">
                    <a:pos x="66" y="50"/>
                  </a:cxn>
                  <a:cxn ang="0">
                    <a:pos x="0" y="116"/>
                  </a:cxn>
                  <a:cxn ang="0">
                    <a:pos x="0" y="507"/>
                  </a:cxn>
                  <a:cxn ang="0">
                    <a:pos x="66" y="573"/>
                  </a:cxn>
                  <a:cxn ang="0">
                    <a:pos x="278" y="573"/>
                  </a:cxn>
                  <a:cxn ang="0">
                    <a:pos x="278" y="557"/>
                  </a:cxn>
                  <a:cxn ang="0">
                    <a:pos x="449" y="382"/>
                  </a:cxn>
                  <a:cxn ang="0">
                    <a:pos x="179" y="37"/>
                  </a:cxn>
                  <a:cxn ang="0">
                    <a:pos x="278" y="37"/>
                  </a:cxn>
                  <a:cxn ang="0">
                    <a:pos x="295" y="54"/>
                  </a:cxn>
                  <a:cxn ang="0">
                    <a:pos x="278" y="71"/>
                  </a:cxn>
                  <a:cxn ang="0">
                    <a:pos x="179" y="71"/>
                  </a:cxn>
                  <a:cxn ang="0">
                    <a:pos x="162" y="54"/>
                  </a:cxn>
                  <a:cxn ang="0">
                    <a:pos x="179" y="37"/>
                  </a:cxn>
                  <a:cxn ang="0">
                    <a:pos x="133" y="220"/>
                  </a:cxn>
                  <a:cxn ang="0">
                    <a:pos x="328" y="220"/>
                  </a:cxn>
                  <a:cxn ang="0">
                    <a:pos x="345" y="237"/>
                  </a:cxn>
                  <a:cxn ang="0">
                    <a:pos x="328" y="253"/>
                  </a:cxn>
                  <a:cxn ang="0">
                    <a:pos x="133" y="253"/>
                  </a:cxn>
                  <a:cxn ang="0">
                    <a:pos x="116" y="237"/>
                  </a:cxn>
                  <a:cxn ang="0">
                    <a:pos x="133" y="220"/>
                  </a:cxn>
                  <a:cxn ang="0">
                    <a:pos x="262" y="407"/>
                  </a:cxn>
                  <a:cxn ang="0">
                    <a:pos x="133" y="407"/>
                  </a:cxn>
                  <a:cxn ang="0">
                    <a:pos x="116" y="391"/>
                  </a:cxn>
                  <a:cxn ang="0">
                    <a:pos x="133" y="374"/>
                  </a:cxn>
                  <a:cxn ang="0">
                    <a:pos x="262" y="374"/>
                  </a:cxn>
                  <a:cxn ang="0">
                    <a:pos x="278" y="391"/>
                  </a:cxn>
                  <a:cxn ang="0">
                    <a:pos x="262" y="407"/>
                  </a:cxn>
                  <a:cxn ang="0">
                    <a:pos x="133" y="328"/>
                  </a:cxn>
                  <a:cxn ang="0">
                    <a:pos x="116" y="312"/>
                  </a:cxn>
                  <a:cxn ang="0">
                    <a:pos x="133" y="295"/>
                  </a:cxn>
                  <a:cxn ang="0">
                    <a:pos x="328" y="295"/>
                  </a:cxn>
                  <a:cxn ang="0">
                    <a:pos x="345" y="312"/>
                  </a:cxn>
                  <a:cxn ang="0">
                    <a:pos x="328" y="328"/>
                  </a:cxn>
                  <a:cxn ang="0">
                    <a:pos x="133" y="328"/>
                  </a:cxn>
                  <a:cxn ang="0">
                    <a:pos x="133" y="328"/>
                  </a:cxn>
                  <a:cxn ang="0">
                    <a:pos x="133" y="328"/>
                  </a:cxn>
                </a:cxnLst>
                <a:rect l="0" t="0" r="r" b="b"/>
                <a:pathLst>
                  <a:path w="457" h="573">
                    <a:moveTo>
                      <a:pt x="449" y="382"/>
                    </a:moveTo>
                    <a:cubicBezTo>
                      <a:pt x="457" y="382"/>
                      <a:pt x="457" y="382"/>
                      <a:pt x="457" y="382"/>
                    </a:cubicBezTo>
                    <a:cubicBezTo>
                      <a:pt x="457" y="116"/>
                      <a:pt x="457" y="116"/>
                      <a:pt x="457" y="116"/>
                    </a:cubicBezTo>
                    <a:cubicBezTo>
                      <a:pt x="457" y="79"/>
                      <a:pt x="428" y="50"/>
                      <a:pt x="391" y="50"/>
                    </a:cubicBezTo>
                    <a:cubicBezTo>
                      <a:pt x="328" y="50"/>
                      <a:pt x="328" y="50"/>
                      <a:pt x="328" y="50"/>
                    </a:cubicBezTo>
                    <a:cubicBezTo>
                      <a:pt x="328" y="25"/>
                      <a:pt x="307" y="0"/>
                      <a:pt x="278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54" y="0"/>
                      <a:pt x="129" y="21"/>
                      <a:pt x="129" y="50"/>
                    </a:cubicBezTo>
                    <a:cubicBezTo>
                      <a:pt x="66" y="50"/>
                      <a:pt x="66" y="50"/>
                      <a:pt x="66" y="50"/>
                    </a:cubicBezTo>
                    <a:cubicBezTo>
                      <a:pt x="29" y="54"/>
                      <a:pt x="0" y="83"/>
                      <a:pt x="0" y="116"/>
                    </a:cubicBezTo>
                    <a:cubicBezTo>
                      <a:pt x="0" y="507"/>
                      <a:pt x="0" y="507"/>
                      <a:pt x="0" y="507"/>
                    </a:cubicBezTo>
                    <a:cubicBezTo>
                      <a:pt x="0" y="544"/>
                      <a:pt x="29" y="573"/>
                      <a:pt x="66" y="573"/>
                    </a:cubicBezTo>
                    <a:cubicBezTo>
                      <a:pt x="278" y="573"/>
                      <a:pt x="278" y="573"/>
                      <a:pt x="278" y="573"/>
                    </a:cubicBezTo>
                    <a:cubicBezTo>
                      <a:pt x="278" y="557"/>
                      <a:pt x="278" y="557"/>
                      <a:pt x="278" y="557"/>
                    </a:cubicBezTo>
                    <a:cubicBezTo>
                      <a:pt x="278" y="461"/>
                      <a:pt x="353" y="382"/>
                      <a:pt x="449" y="382"/>
                    </a:cubicBezTo>
                    <a:close/>
                    <a:moveTo>
                      <a:pt x="179" y="37"/>
                    </a:moveTo>
                    <a:cubicBezTo>
                      <a:pt x="278" y="37"/>
                      <a:pt x="278" y="37"/>
                      <a:pt x="278" y="37"/>
                    </a:cubicBezTo>
                    <a:cubicBezTo>
                      <a:pt x="287" y="37"/>
                      <a:pt x="295" y="46"/>
                      <a:pt x="295" y="54"/>
                    </a:cubicBezTo>
                    <a:cubicBezTo>
                      <a:pt x="295" y="62"/>
                      <a:pt x="287" y="71"/>
                      <a:pt x="278" y="71"/>
                    </a:cubicBezTo>
                    <a:cubicBezTo>
                      <a:pt x="179" y="71"/>
                      <a:pt x="179" y="71"/>
                      <a:pt x="179" y="71"/>
                    </a:cubicBezTo>
                    <a:cubicBezTo>
                      <a:pt x="170" y="71"/>
                      <a:pt x="162" y="62"/>
                      <a:pt x="162" y="54"/>
                    </a:cubicBezTo>
                    <a:cubicBezTo>
                      <a:pt x="162" y="46"/>
                      <a:pt x="170" y="37"/>
                      <a:pt x="179" y="37"/>
                    </a:cubicBezTo>
                    <a:close/>
                    <a:moveTo>
                      <a:pt x="133" y="220"/>
                    </a:moveTo>
                    <a:cubicBezTo>
                      <a:pt x="328" y="220"/>
                      <a:pt x="328" y="220"/>
                      <a:pt x="328" y="220"/>
                    </a:cubicBezTo>
                    <a:cubicBezTo>
                      <a:pt x="336" y="220"/>
                      <a:pt x="345" y="229"/>
                      <a:pt x="345" y="237"/>
                    </a:cubicBezTo>
                    <a:cubicBezTo>
                      <a:pt x="345" y="245"/>
                      <a:pt x="336" y="253"/>
                      <a:pt x="328" y="253"/>
                    </a:cubicBezTo>
                    <a:cubicBezTo>
                      <a:pt x="133" y="253"/>
                      <a:pt x="133" y="253"/>
                      <a:pt x="133" y="253"/>
                    </a:cubicBezTo>
                    <a:cubicBezTo>
                      <a:pt x="125" y="253"/>
                      <a:pt x="116" y="245"/>
                      <a:pt x="116" y="237"/>
                    </a:cubicBezTo>
                    <a:cubicBezTo>
                      <a:pt x="116" y="224"/>
                      <a:pt x="120" y="220"/>
                      <a:pt x="133" y="220"/>
                    </a:cubicBezTo>
                    <a:close/>
                    <a:moveTo>
                      <a:pt x="262" y="407"/>
                    </a:moveTo>
                    <a:cubicBezTo>
                      <a:pt x="133" y="407"/>
                      <a:pt x="133" y="407"/>
                      <a:pt x="133" y="407"/>
                    </a:cubicBezTo>
                    <a:cubicBezTo>
                      <a:pt x="125" y="407"/>
                      <a:pt x="116" y="399"/>
                      <a:pt x="116" y="391"/>
                    </a:cubicBezTo>
                    <a:cubicBezTo>
                      <a:pt x="116" y="382"/>
                      <a:pt x="125" y="374"/>
                      <a:pt x="133" y="374"/>
                    </a:cubicBezTo>
                    <a:cubicBezTo>
                      <a:pt x="262" y="374"/>
                      <a:pt x="262" y="374"/>
                      <a:pt x="262" y="374"/>
                    </a:cubicBezTo>
                    <a:cubicBezTo>
                      <a:pt x="270" y="374"/>
                      <a:pt x="278" y="382"/>
                      <a:pt x="278" y="391"/>
                    </a:cubicBezTo>
                    <a:cubicBezTo>
                      <a:pt x="278" y="403"/>
                      <a:pt x="270" y="407"/>
                      <a:pt x="262" y="407"/>
                    </a:cubicBezTo>
                    <a:close/>
                    <a:moveTo>
                      <a:pt x="133" y="328"/>
                    </a:moveTo>
                    <a:cubicBezTo>
                      <a:pt x="125" y="328"/>
                      <a:pt x="116" y="320"/>
                      <a:pt x="116" y="312"/>
                    </a:cubicBezTo>
                    <a:cubicBezTo>
                      <a:pt x="116" y="303"/>
                      <a:pt x="125" y="295"/>
                      <a:pt x="133" y="295"/>
                    </a:cubicBezTo>
                    <a:cubicBezTo>
                      <a:pt x="328" y="295"/>
                      <a:pt x="328" y="295"/>
                      <a:pt x="328" y="295"/>
                    </a:cubicBezTo>
                    <a:cubicBezTo>
                      <a:pt x="336" y="295"/>
                      <a:pt x="345" y="303"/>
                      <a:pt x="345" y="312"/>
                    </a:cubicBezTo>
                    <a:cubicBezTo>
                      <a:pt x="345" y="320"/>
                      <a:pt x="336" y="328"/>
                      <a:pt x="328" y="328"/>
                    </a:cubicBezTo>
                    <a:lnTo>
                      <a:pt x="133" y="328"/>
                    </a:lnTo>
                    <a:close/>
                    <a:moveTo>
                      <a:pt x="133" y="328"/>
                    </a:moveTo>
                    <a:cubicBezTo>
                      <a:pt x="133" y="328"/>
                      <a:pt x="133" y="328"/>
                      <a:pt x="133" y="328"/>
                    </a:cubicBezTo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08"/>
              <p:cNvSpPr>
                <a:spLocks noEditPoints="1"/>
              </p:cNvSpPr>
              <p:nvPr/>
            </p:nvSpPr>
            <p:spPr bwMode="auto">
              <a:xfrm>
                <a:off x="2408238" y="5333999"/>
                <a:ext cx="219074" cy="220805"/>
              </a:xfrm>
              <a:custGeom>
                <a:avLst/>
                <a:gdLst/>
                <a:ahLst/>
                <a:cxnLst>
                  <a:cxn ang="0">
                    <a:pos x="0" y="58"/>
                  </a:cxn>
                  <a:cxn ang="0">
                    <a:pos x="58" y="117"/>
                  </a:cxn>
                  <a:cxn ang="0">
                    <a:pos x="117" y="58"/>
                  </a:cxn>
                  <a:cxn ang="0">
                    <a:pos x="58" y="0"/>
                  </a:cxn>
                  <a:cxn ang="0">
                    <a:pos x="0" y="58"/>
                  </a:cxn>
                  <a:cxn ang="0">
                    <a:pos x="0" y="58"/>
                  </a:cxn>
                  <a:cxn ang="0">
                    <a:pos x="0" y="58"/>
                  </a:cxn>
                </a:cxnLst>
                <a:rect l="0" t="0" r="r" b="b"/>
                <a:pathLst>
                  <a:path w="117" h="117">
                    <a:moveTo>
                      <a:pt x="0" y="58"/>
                    </a:moveTo>
                    <a:cubicBezTo>
                      <a:pt x="0" y="90"/>
                      <a:pt x="26" y="117"/>
                      <a:pt x="58" y="117"/>
                    </a:cubicBezTo>
                    <a:cubicBezTo>
                      <a:pt x="91" y="117"/>
                      <a:pt x="117" y="90"/>
                      <a:pt x="117" y="58"/>
                    </a:cubicBezTo>
                    <a:cubicBezTo>
                      <a:pt x="117" y="26"/>
                      <a:pt x="91" y="0"/>
                      <a:pt x="58" y="0"/>
                    </a:cubicBezTo>
                    <a:cubicBezTo>
                      <a:pt x="26" y="0"/>
                      <a:pt x="0" y="26"/>
                      <a:pt x="0" y="58"/>
                    </a:cubicBezTo>
                    <a:close/>
                    <a:moveTo>
                      <a:pt x="0" y="58"/>
                    </a:moveTo>
                    <a:cubicBezTo>
                      <a:pt x="0" y="58"/>
                      <a:pt x="0" y="58"/>
                      <a:pt x="0" y="58"/>
                    </a:cubicBezTo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9" name="Freeform 109"/>
            <p:cNvSpPr>
              <a:spLocks noEditPoints="1"/>
            </p:cNvSpPr>
            <p:nvPr/>
          </p:nvSpPr>
          <p:spPr bwMode="auto">
            <a:xfrm>
              <a:off x="2314575" y="5561010"/>
              <a:ext cx="422277" cy="203206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0" y="108"/>
                </a:cxn>
                <a:cxn ang="0">
                  <a:pos x="225" y="108"/>
                </a:cxn>
                <a:cxn ang="0">
                  <a:pos x="113" y="0"/>
                </a:cxn>
                <a:cxn ang="0">
                  <a:pos x="113" y="0"/>
                </a:cxn>
                <a:cxn ang="0">
                  <a:pos x="113" y="0"/>
                </a:cxn>
              </a:cxnLst>
              <a:rect l="0" t="0" r="r" b="b"/>
              <a:pathLst>
                <a:path w="225" h="108">
                  <a:moveTo>
                    <a:pt x="113" y="0"/>
                  </a:moveTo>
                  <a:cubicBezTo>
                    <a:pt x="50" y="0"/>
                    <a:pt x="4" y="50"/>
                    <a:pt x="0" y="108"/>
                  </a:cubicBezTo>
                  <a:cubicBezTo>
                    <a:pt x="225" y="108"/>
                    <a:pt x="225" y="108"/>
                    <a:pt x="225" y="108"/>
                  </a:cubicBezTo>
                  <a:cubicBezTo>
                    <a:pt x="225" y="41"/>
                    <a:pt x="175" y="0"/>
                    <a:pt x="113" y="0"/>
                  </a:cubicBezTo>
                  <a:close/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rgbClr val="0070C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667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D6CF29CD-38B8-4924-BA11-6D60517487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3182112"/>
            <a:ext cx="9144000" cy="19613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30258" y="3721842"/>
            <a:ext cx="8074057" cy="9054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eaLnBrk="1" hangingPunct="1"/>
            <a:r>
              <a:rPr lang="zh-CN" altLang="en-US" sz="5600" dirty="0">
                <a:solidFill>
                  <a:schemeClr val="bg1"/>
                </a:solidFill>
                <a:latin typeface="+mn-ea"/>
                <a:ea typeface="+mn-ea"/>
              </a:rPr>
              <a:t>传统</a:t>
            </a:r>
            <a:r>
              <a:rPr lang="en-US" altLang="zh-CN" sz="5600" dirty="0">
                <a:solidFill>
                  <a:schemeClr val="bg1"/>
                </a:solidFill>
                <a:latin typeface="+mn-ea"/>
                <a:ea typeface="+mn-ea"/>
              </a:rPr>
              <a:t>IO</a:t>
            </a:r>
            <a:r>
              <a:rPr lang="zh-CN" altLang="en-US" sz="5600" dirty="0">
                <a:solidFill>
                  <a:schemeClr val="bg1"/>
                </a:solidFill>
                <a:latin typeface="+mn-ea"/>
                <a:ea typeface="+mn-ea"/>
              </a:rPr>
              <a:t>有什么问题？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3D83F26F-C55B-4A92-9AFF-4894D14E27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572000" y="795102"/>
            <a:ext cx="0" cy="159067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143591" y="1824775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143591" y="2183154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1008" y="3314441"/>
            <a:ext cx="25360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900">
                <a:cs typeface="Times New Roman" panose="02020603050405020304" pitchFamily="18" charset="0"/>
              </a:rPr>
              <a:t>   </a:t>
            </a: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134" y="4609841"/>
            <a:ext cx="31772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900">
                <a:cs typeface="Times New Roman" panose="02020603050405020304" pitchFamily="18" charset="0"/>
              </a:rPr>
              <a:t>     </a:t>
            </a:r>
            <a:endParaRPr lang="en-US"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3324CBFB-D2C1-5940-A5E0-CE13B1A62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6" y="699542"/>
            <a:ext cx="4309880" cy="237905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7A8F19CF-7AA4-7649-AFA4-5CCB51C06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684406"/>
            <a:ext cx="4283968" cy="2391400"/>
          </a:xfrm>
          <a:prstGeom prst="rect">
            <a:avLst/>
          </a:prstGeom>
        </p:spPr>
      </p:pic>
      <p:sp>
        <p:nvSpPr>
          <p:cNvPr id="17" name="标题 4">
            <a:extLst>
              <a:ext uri="{FF2B5EF4-FFF2-40B4-BE49-F238E27FC236}">
                <a16:creationId xmlns:a16="http://schemas.microsoft.com/office/drawing/2014/main" xmlns="" id="{8F3F640D-B714-204B-BC08-5632ECFE8CA6}"/>
              </a:ext>
            </a:extLst>
          </p:cNvPr>
          <p:cNvSpPr txBox="1">
            <a:spLocks/>
          </p:cNvSpPr>
          <p:nvPr/>
        </p:nvSpPr>
        <p:spPr>
          <a:xfrm>
            <a:off x="2195739" y="141482"/>
            <a:ext cx="676887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913130" indent="-91313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0" kern="1200">
                <a:solidFill>
                  <a:srgbClr val="0070C0"/>
                </a:solidFill>
                <a:latin typeface="+mj-lt"/>
                <a:ea typeface="+mj-ea"/>
                <a:cs typeface="+mj-cs"/>
                <a:sym typeface="Browallia New" panose="020B0604020202020204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9pPr>
          </a:lstStyle>
          <a:p>
            <a:r>
              <a:rPr lang="zh-CN" altLang="en-US">
                <a:latin typeface="+mj-ea"/>
              </a:rPr>
              <a:t>新</a:t>
            </a:r>
            <a:r>
              <a:rPr lang="en-US" altLang="zh-CN">
                <a:latin typeface="+mj-ea"/>
              </a:rPr>
              <a:t>IO</a:t>
            </a:r>
            <a:r>
              <a:rPr lang="zh-CN" altLang="en-US">
                <a:latin typeface="+mj-ea"/>
              </a:rPr>
              <a:t>（</a:t>
            </a:r>
            <a:r>
              <a:rPr lang="en-US" altLang="zh-CN">
                <a:latin typeface="+mj-ea"/>
              </a:rPr>
              <a:t>NIO</a:t>
            </a:r>
            <a:r>
              <a:rPr lang="zh-CN" altLang="en-US">
                <a:latin typeface="+mj-ea"/>
              </a:rPr>
              <a:t>）</a:t>
            </a:r>
            <a:endParaRPr lang="zh-CN" altLang="en-US" dirty="0">
              <a:latin typeface="+mj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A0C65752-6416-154F-87B9-E00550B59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993" y="0"/>
            <a:ext cx="4672013" cy="5143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F7681DDF-4862-174D-B18D-215C5B58D6F2}"/>
              </a:ext>
            </a:extLst>
          </p:cNvPr>
          <p:cNvSpPr txBox="1"/>
          <p:nvPr/>
        </p:nvSpPr>
        <p:spPr>
          <a:xfrm>
            <a:off x="3923928" y="3423047"/>
            <a:ext cx="1475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NO</a:t>
            </a:r>
            <a:endParaRPr kumimoji="1" lang="zh-CN" altLang="en-US" sz="3600" dirty="0"/>
          </a:p>
        </p:txBody>
      </p:sp>
      <p:sp>
        <p:nvSpPr>
          <p:cNvPr id="18" name="爆炸形 2 17">
            <a:extLst>
              <a:ext uri="{FF2B5EF4-FFF2-40B4-BE49-F238E27FC236}">
                <a16:creationId xmlns:a16="http://schemas.microsoft.com/office/drawing/2014/main" xmlns="" id="{0A863F3C-4089-9B41-839A-59C25B6DDAD0}"/>
              </a:ext>
            </a:extLst>
          </p:cNvPr>
          <p:cNvSpPr/>
          <p:nvPr/>
        </p:nvSpPr>
        <p:spPr bwMode="auto">
          <a:xfrm>
            <a:off x="2328201" y="1605513"/>
            <a:ext cx="4343582" cy="2505854"/>
          </a:xfrm>
          <a:prstGeom prst="irregularSeal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400" b="1" i="0" u="none" strike="noStrike" normalizeH="0" baseline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NIO</a:t>
            </a:r>
            <a:endParaRPr kumimoji="0" lang="zh-CN" altLang="en-US" sz="2400" b="1" i="0" u="none" strike="noStrike" normalizeH="0" baseline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314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xmlns="" id="{73DE2CFE-42F2-48F0-8706-5264E012B1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4247096" y="-2808822"/>
            <a:ext cx="1016234" cy="8062626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965199" y="903081"/>
            <a:ext cx="7517548" cy="6434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/>
            <a:r>
              <a:rPr lang="zh-CN" altLang="en-US" sz="2400" dirty="0">
                <a:solidFill>
                  <a:srgbClr val="FFFFFF"/>
                </a:solidFill>
              </a:rPr>
              <a:t>应用场景分类</a:t>
            </a:r>
            <a:endParaRPr lang="zh-CN" alt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DE52815C-6582-954A-9CC1-734416700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480" y="2059365"/>
            <a:ext cx="2084965" cy="251015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eaLnBrk="1" hangingPunct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j-ea"/>
                <a:ea typeface="+mj-ea"/>
              </a:rPr>
              <a:t>我们可以通过不同的应用场景对</a:t>
            </a:r>
            <a:r>
              <a:rPr lang="en-US" altLang="zh-CN" sz="1400" dirty="0">
                <a:latin typeface="+mj-ea"/>
                <a:ea typeface="+mj-ea"/>
              </a:rPr>
              <a:t>IO</a:t>
            </a:r>
            <a:r>
              <a:rPr lang="zh-CN" altLang="en-US" sz="1400" dirty="0">
                <a:latin typeface="+mj-ea"/>
                <a:ea typeface="+mj-ea"/>
              </a:rPr>
              <a:t>进行分类，分别是阻塞的</a:t>
            </a:r>
            <a:r>
              <a:rPr lang="en-US" altLang="zh-CN" sz="1400" dirty="0">
                <a:latin typeface="+mj-ea"/>
                <a:ea typeface="+mj-ea"/>
              </a:rPr>
              <a:t>IO</a:t>
            </a:r>
            <a:r>
              <a:rPr lang="zh-CN" altLang="en-US" sz="1400" dirty="0">
                <a:latin typeface="+mj-ea"/>
                <a:ea typeface="+mj-ea"/>
              </a:rPr>
              <a:t>和非阻塞的</a:t>
            </a:r>
            <a:r>
              <a:rPr lang="en-US" altLang="zh-CN" sz="1400" dirty="0">
                <a:latin typeface="+mj-ea"/>
                <a:ea typeface="+mj-ea"/>
              </a:rPr>
              <a:t>IO</a:t>
            </a:r>
            <a:r>
              <a:rPr lang="zh-CN" altLang="en-US" sz="1400" dirty="0">
                <a:latin typeface="+mj-ea"/>
                <a:ea typeface="+mj-ea"/>
              </a:rPr>
              <a:t>，同步的</a:t>
            </a:r>
            <a:r>
              <a:rPr lang="en-US" altLang="zh-CN" sz="1400" dirty="0">
                <a:latin typeface="+mj-ea"/>
                <a:ea typeface="+mj-ea"/>
              </a:rPr>
              <a:t>IO</a:t>
            </a:r>
            <a:r>
              <a:rPr lang="zh-CN" altLang="en-US" sz="1400" dirty="0">
                <a:latin typeface="+mj-ea"/>
                <a:ea typeface="+mj-ea"/>
              </a:rPr>
              <a:t>和异步的</a:t>
            </a:r>
            <a:r>
              <a:rPr lang="en-US" altLang="zh-CN" sz="1400" dirty="0">
                <a:latin typeface="+mj-ea"/>
                <a:ea typeface="+mj-ea"/>
              </a:rPr>
              <a:t>IO</a:t>
            </a:r>
            <a:endParaRPr lang="zh-CN" altLang="en-US" sz="1400" dirty="0">
              <a:latin typeface="+mj-ea"/>
              <a:ea typeface="+mj-ea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143591" y="1824775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143591" y="2183154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1008" y="3314441"/>
            <a:ext cx="25360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900">
                <a:cs typeface="Times New Roman" panose="02020603050405020304" pitchFamily="18" charset="0"/>
              </a:rPr>
              <a:t>   </a:t>
            </a: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134" y="4609841"/>
            <a:ext cx="31772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900">
                <a:cs typeface="Times New Roman" panose="02020603050405020304" pitchFamily="18" charset="0"/>
              </a:rPr>
              <a:t>     </a:t>
            </a: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0" name="标题 4">
            <a:extLst>
              <a:ext uri="{FF2B5EF4-FFF2-40B4-BE49-F238E27FC236}">
                <a16:creationId xmlns:a16="http://schemas.microsoft.com/office/drawing/2014/main" xmlns="" id="{19170358-9EBE-064E-AF2C-70C4DD41AA07}"/>
              </a:ext>
            </a:extLst>
          </p:cNvPr>
          <p:cNvSpPr txBox="1">
            <a:spLocks/>
          </p:cNvSpPr>
          <p:nvPr/>
        </p:nvSpPr>
        <p:spPr>
          <a:xfrm>
            <a:off x="2195739" y="141482"/>
            <a:ext cx="676887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913130" indent="-91313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0" kern="1200">
                <a:solidFill>
                  <a:srgbClr val="0070C0"/>
                </a:solidFill>
                <a:latin typeface="+mj-lt"/>
                <a:ea typeface="+mj-ea"/>
                <a:cs typeface="+mj-cs"/>
                <a:sym typeface="Browallia New" panose="020B0604020202020204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9pPr>
          </a:lstStyle>
          <a:p>
            <a:r>
              <a:rPr lang="en-US" altLang="zh-CN" dirty="0">
                <a:latin typeface="+mj-ea"/>
              </a:rPr>
              <a:t>IO</a:t>
            </a:r>
            <a:r>
              <a:rPr lang="zh-CN" altLang="en-US" dirty="0">
                <a:latin typeface="+mj-ea"/>
              </a:rPr>
              <a:t>分类</a:t>
            </a: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xmlns="" id="{AA905CBD-1AC1-2E48-A92F-6AC317FC0E39}"/>
              </a:ext>
            </a:extLst>
          </p:cNvPr>
          <p:cNvGraphicFramePr>
            <a:graphicFrameLocks noGrp="1"/>
          </p:cNvGraphicFramePr>
          <p:nvPr/>
        </p:nvGraphicFramePr>
        <p:xfrm>
          <a:off x="3203848" y="2226949"/>
          <a:ext cx="5382804" cy="130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701">
                  <a:extLst>
                    <a:ext uri="{9D8B030D-6E8A-4147-A177-3AD203B41FA5}">
                      <a16:colId xmlns:a16="http://schemas.microsoft.com/office/drawing/2014/main" xmlns="" val="1893421040"/>
                    </a:ext>
                  </a:extLst>
                </a:gridCol>
                <a:gridCol w="1345701">
                  <a:extLst>
                    <a:ext uri="{9D8B030D-6E8A-4147-A177-3AD203B41FA5}">
                      <a16:colId xmlns:a16="http://schemas.microsoft.com/office/drawing/2014/main" xmlns="" val="3564477445"/>
                    </a:ext>
                  </a:extLst>
                </a:gridCol>
                <a:gridCol w="1345701">
                  <a:extLst>
                    <a:ext uri="{9D8B030D-6E8A-4147-A177-3AD203B41FA5}">
                      <a16:colId xmlns:a16="http://schemas.microsoft.com/office/drawing/2014/main" xmlns="" val="3994715226"/>
                    </a:ext>
                  </a:extLst>
                </a:gridCol>
                <a:gridCol w="1345701">
                  <a:extLst>
                    <a:ext uri="{9D8B030D-6E8A-4147-A177-3AD203B41FA5}">
                      <a16:colId xmlns:a16="http://schemas.microsoft.com/office/drawing/2014/main" xmlns="" val="929112621"/>
                    </a:ext>
                  </a:extLst>
                </a:gridCol>
              </a:tblGrid>
              <a:tr h="327454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0742" marR="80742" marT="40371" marB="403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BIO</a:t>
                      </a:r>
                      <a:r>
                        <a:rPr lang="zh-CN" altLang="en-US" sz="1600" dirty="0"/>
                        <a:t>（传统</a:t>
                      </a:r>
                      <a:r>
                        <a:rPr lang="en-US" altLang="zh-CN" sz="1600" dirty="0"/>
                        <a:t>IO</a:t>
                      </a:r>
                      <a:r>
                        <a:rPr lang="zh-CN" altLang="en-US" sz="1600" dirty="0"/>
                        <a:t>）</a:t>
                      </a:r>
                    </a:p>
                  </a:txBody>
                  <a:tcPr marL="80742" marR="80742" marT="40371" marB="403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NIO</a:t>
                      </a:r>
                      <a:r>
                        <a:rPr lang="zh-CN" altLang="en-US" sz="1600" dirty="0"/>
                        <a:t>（新</a:t>
                      </a:r>
                      <a:r>
                        <a:rPr lang="en-US" altLang="zh-CN" sz="1600" dirty="0"/>
                        <a:t>IO</a:t>
                      </a:r>
                      <a:r>
                        <a:rPr lang="zh-CN" altLang="en-US" sz="1600" dirty="0"/>
                        <a:t>）</a:t>
                      </a:r>
                    </a:p>
                  </a:txBody>
                  <a:tcPr marL="80742" marR="80742" marT="40371" marB="403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AIO</a:t>
                      </a:r>
                      <a:r>
                        <a:rPr lang="zh-CN" altLang="en-US" sz="1600" dirty="0"/>
                        <a:t>（</a:t>
                      </a:r>
                      <a:r>
                        <a:rPr lang="en-US" altLang="zh-CN" sz="1600" dirty="0"/>
                        <a:t>NIO2</a:t>
                      </a:r>
                      <a:r>
                        <a:rPr lang="zh-CN" altLang="en-US" sz="1600" dirty="0"/>
                        <a:t>）</a:t>
                      </a:r>
                    </a:p>
                  </a:txBody>
                  <a:tcPr marL="80742" marR="80742" marT="40371" marB="403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32753189"/>
                  </a:ext>
                </a:extLst>
              </a:tr>
              <a:tr h="327454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JDK</a:t>
                      </a:r>
                      <a:r>
                        <a:rPr lang="zh-CN" altLang="en-US" sz="1600" dirty="0"/>
                        <a:t>版本</a:t>
                      </a:r>
                    </a:p>
                  </a:txBody>
                  <a:tcPr marL="80742" marR="80742" marT="40371" marB="403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1.4</a:t>
                      </a:r>
                      <a:r>
                        <a:rPr lang="zh-CN" altLang="en-US" sz="1600" dirty="0"/>
                        <a:t>之前</a:t>
                      </a:r>
                    </a:p>
                  </a:txBody>
                  <a:tcPr marL="80742" marR="80742" marT="40371" marB="403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1.4</a:t>
                      </a:r>
                      <a:endParaRPr lang="zh-CN" altLang="en-US" sz="1600" dirty="0"/>
                    </a:p>
                  </a:txBody>
                  <a:tcPr marL="80742" marR="80742" marT="40371" marB="403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1.7</a:t>
                      </a:r>
                      <a:endParaRPr lang="zh-CN" altLang="en-US" sz="1600" dirty="0"/>
                    </a:p>
                  </a:txBody>
                  <a:tcPr marL="80742" marR="80742" marT="40371" marB="403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46719439"/>
                  </a:ext>
                </a:extLst>
              </a:tr>
              <a:tr h="327454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阻塞</a:t>
                      </a:r>
                    </a:p>
                  </a:txBody>
                  <a:tcPr marL="80742" marR="80742" marT="40371" marB="403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是</a:t>
                      </a:r>
                    </a:p>
                  </a:txBody>
                  <a:tcPr marL="80742" marR="80742" marT="40371" marB="403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否</a:t>
                      </a:r>
                    </a:p>
                  </a:txBody>
                  <a:tcPr marL="80742" marR="80742" marT="40371" marB="403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否</a:t>
                      </a:r>
                    </a:p>
                  </a:txBody>
                  <a:tcPr marL="80742" marR="80742" marT="40371" marB="403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13905087"/>
                  </a:ext>
                </a:extLst>
              </a:tr>
              <a:tr h="327454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同步</a:t>
                      </a:r>
                    </a:p>
                  </a:txBody>
                  <a:tcPr marL="80742" marR="80742" marT="40371" marB="403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是</a:t>
                      </a:r>
                    </a:p>
                  </a:txBody>
                  <a:tcPr marL="80742" marR="80742" marT="40371" marB="403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是</a:t>
                      </a:r>
                    </a:p>
                  </a:txBody>
                  <a:tcPr marL="80742" marR="80742" marT="40371" marB="403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否（异步）</a:t>
                      </a:r>
                    </a:p>
                  </a:txBody>
                  <a:tcPr marL="80742" marR="80742" marT="40371" marB="403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772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486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xmlns="" id="{73DE2CFE-42F2-48F0-8706-5264E012B1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4247096" y="-2808822"/>
            <a:ext cx="1016234" cy="8062626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965199" y="903081"/>
            <a:ext cx="7517548" cy="6434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/>
            <a:r>
              <a:rPr lang="zh-CN" altLang="en-US" sz="2400" dirty="0">
                <a:solidFill>
                  <a:srgbClr val="FFFFFF"/>
                </a:solidFill>
              </a:rPr>
              <a:t>用小明去水房打水的案例，针对于不同情景分别介绍</a:t>
            </a:r>
            <a:endParaRPr lang="zh-CN" alt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143591" y="1824775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143591" y="2183154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1008" y="3314441"/>
            <a:ext cx="25360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900">
                <a:cs typeface="Times New Roman" panose="02020603050405020304" pitchFamily="18" charset="0"/>
              </a:rPr>
              <a:t>   </a:t>
            </a: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134" y="4609841"/>
            <a:ext cx="31772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900">
                <a:cs typeface="Times New Roman" panose="02020603050405020304" pitchFamily="18" charset="0"/>
              </a:rPr>
              <a:t>     </a:t>
            </a: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0" name="标题 4">
            <a:extLst>
              <a:ext uri="{FF2B5EF4-FFF2-40B4-BE49-F238E27FC236}">
                <a16:creationId xmlns:a16="http://schemas.microsoft.com/office/drawing/2014/main" xmlns="" id="{19170358-9EBE-064E-AF2C-70C4DD41AA07}"/>
              </a:ext>
            </a:extLst>
          </p:cNvPr>
          <p:cNvSpPr txBox="1">
            <a:spLocks/>
          </p:cNvSpPr>
          <p:nvPr/>
        </p:nvSpPr>
        <p:spPr>
          <a:xfrm>
            <a:off x="2195739" y="141482"/>
            <a:ext cx="676887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913130" indent="-91313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0" kern="1200">
                <a:solidFill>
                  <a:srgbClr val="0070C0"/>
                </a:solidFill>
                <a:latin typeface="+mj-lt"/>
                <a:ea typeface="+mj-ea"/>
                <a:cs typeface="+mj-cs"/>
                <a:sym typeface="Browallia New" panose="020B0604020202020204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9pPr>
          </a:lstStyle>
          <a:p>
            <a:r>
              <a:rPr lang="zh-CN" altLang="en-US" dirty="0">
                <a:latin typeface="+mj-ea"/>
              </a:rPr>
              <a:t>阻塞</a:t>
            </a:r>
            <a:r>
              <a:rPr lang="en-US" altLang="zh-CN" dirty="0">
                <a:latin typeface="+mj-ea"/>
              </a:rPr>
              <a:t>IO</a:t>
            </a:r>
            <a:r>
              <a:rPr lang="zh-CN" altLang="en-US" dirty="0">
                <a:latin typeface="+mj-ea"/>
              </a:rPr>
              <a:t>、非阻塞</a:t>
            </a:r>
            <a:r>
              <a:rPr lang="en-US" altLang="zh-CN" dirty="0">
                <a:latin typeface="+mj-ea"/>
              </a:rPr>
              <a:t>IO</a:t>
            </a:r>
            <a:r>
              <a:rPr lang="zh-CN" altLang="en-US" dirty="0">
                <a:latin typeface="+mj-ea"/>
              </a:rPr>
              <a:t>、同步</a:t>
            </a:r>
            <a:r>
              <a:rPr lang="en-US" altLang="zh-CN" dirty="0">
                <a:latin typeface="+mj-ea"/>
              </a:rPr>
              <a:t>IO</a:t>
            </a:r>
            <a:r>
              <a:rPr lang="zh-CN" altLang="en-US" dirty="0">
                <a:latin typeface="+mj-ea"/>
              </a:rPr>
              <a:t>、异步</a:t>
            </a:r>
            <a:r>
              <a:rPr lang="en-US" altLang="zh-CN" dirty="0">
                <a:latin typeface="+mj-ea"/>
              </a:rPr>
              <a:t>IO</a:t>
            </a:r>
            <a:endParaRPr lang="zh-CN" altLang="en-US" dirty="0">
              <a:latin typeface="+mj-ea"/>
            </a:endParaRP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xmlns="" id="{C477298E-64DA-2744-AC57-0A819B4D5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9265" y="4274820"/>
            <a:ext cx="4057650" cy="384810"/>
          </a:xfrm>
          <a:prstGeom prst="rect">
            <a:avLst/>
          </a:prstGeom>
          <a:solidFill>
            <a:srgbClr val="0070C0"/>
          </a:solidFill>
          <a:ln w="6350" cmpd="sng">
            <a:solidFill>
              <a:srgbClr val="008080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lIns="77953" tIns="38976" rIns="77953" bIns="38976">
            <a:spAutoFit/>
          </a:bodyPr>
          <a:lstStyle/>
          <a:p>
            <a:pPr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这个水该怎么打呢</a:t>
            </a:r>
            <a:r>
              <a:rPr lang="zh-CN" altLang="en-US" sz="2000" kern="0" dirty="0">
                <a:solidFill>
                  <a:schemeClr val="bg1"/>
                </a:solidFill>
                <a:latin typeface="+mn-ea"/>
                <a:ea typeface="+mn-ea"/>
                <a:sym typeface="+mn-ea"/>
              </a:rPr>
              <a:t>？</a:t>
            </a:r>
            <a:endParaRPr lang="zh-CN" altLang="en-US" sz="2000" dirty="0">
              <a:solidFill>
                <a:srgbClr val="008000"/>
              </a:solidFill>
              <a:ea typeface="黑体" panose="02010609060101010101" pitchFamily="2" charset="-122"/>
            </a:endParaRPr>
          </a:p>
        </p:txBody>
      </p:sp>
      <p:pic>
        <p:nvPicPr>
          <p:cNvPr id="17" name="Picture 20" descr="0quav023[1]">
            <a:extLst>
              <a:ext uri="{FF2B5EF4-FFF2-40B4-BE49-F238E27FC236}">
                <a16:creationId xmlns:a16="http://schemas.microsoft.com/office/drawing/2014/main" xmlns="" id="{AFB3E9D5-66CD-384D-B4E5-58F17A98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29562" y="2102803"/>
            <a:ext cx="1719723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48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xmlns="" id="{73DE2CFE-42F2-48F0-8706-5264E012B1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4247096" y="-2808822"/>
            <a:ext cx="1016234" cy="8062626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965199" y="903081"/>
            <a:ext cx="7517548" cy="6434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/>
            <a:r>
              <a:rPr lang="zh-CN" altLang="en-US" sz="2400" dirty="0">
                <a:solidFill>
                  <a:srgbClr val="FFFFFF"/>
                </a:solidFill>
              </a:rPr>
              <a:t>阻塞</a:t>
            </a:r>
            <a:r>
              <a:rPr lang="en-US" altLang="zh-CN" sz="2400" dirty="0">
                <a:solidFill>
                  <a:srgbClr val="FFFFFF"/>
                </a:solidFill>
              </a:rPr>
              <a:t>IO</a:t>
            </a:r>
            <a:r>
              <a:rPr lang="zh-CN" altLang="en-US" sz="2400" dirty="0">
                <a:solidFill>
                  <a:srgbClr val="FFFFFF"/>
                </a:solidFill>
              </a:rPr>
              <a:t>的应用场景解析</a:t>
            </a:r>
            <a:endParaRPr lang="zh-CN" alt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DE52815C-6582-954A-9CC1-734416700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8" y="2221838"/>
            <a:ext cx="2084965" cy="251015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eaLnBrk="1" hangingPunct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阻塞</a:t>
            </a:r>
            <a:r>
              <a:rPr lang="en" altLang="zh-CN" sz="1400" dirty="0"/>
              <a:t>IO</a:t>
            </a:r>
            <a:r>
              <a:rPr lang="zh-CN" altLang="en-US" sz="1400" dirty="0"/>
              <a:t>请求</a:t>
            </a:r>
            <a:endParaRPr lang="en" altLang="zh-CN" sz="1400" dirty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143591" y="1824775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143591" y="2183154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1008" y="3314441"/>
            <a:ext cx="25360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900">
                <a:cs typeface="Times New Roman" panose="02020603050405020304" pitchFamily="18" charset="0"/>
              </a:rPr>
              <a:t>   </a:t>
            </a: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134" y="4609841"/>
            <a:ext cx="31772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900">
                <a:cs typeface="Times New Roman" panose="02020603050405020304" pitchFamily="18" charset="0"/>
              </a:rPr>
              <a:t>     </a:t>
            </a: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0" name="标题 4">
            <a:extLst>
              <a:ext uri="{FF2B5EF4-FFF2-40B4-BE49-F238E27FC236}">
                <a16:creationId xmlns:a16="http://schemas.microsoft.com/office/drawing/2014/main" xmlns="" id="{19170358-9EBE-064E-AF2C-70C4DD41AA07}"/>
              </a:ext>
            </a:extLst>
          </p:cNvPr>
          <p:cNvSpPr txBox="1">
            <a:spLocks/>
          </p:cNvSpPr>
          <p:nvPr/>
        </p:nvSpPr>
        <p:spPr>
          <a:xfrm>
            <a:off x="2195739" y="141482"/>
            <a:ext cx="676887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913130" indent="-91313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0" kern="1200">
                <a:solidFill>
                  <a:srgbClr val="0070C0"/>
                </a:solidFill>
                <a:latin typeface="+mj-lt"/>
                <a:ea typeface="+mj-ea"/>
                <a:cs typeface="+mj-cs"/>
                <a:sym typeface="Browallia New" panose="020B0604020202020204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9pPr>
          </a:lstStyle>
          <a:p>
            <a:r>
              <a:rPr lang="zh-CN" altLang="en-US" dirty="0" smtClean="0">
                <a:latin typeface="+mn-ea"/>
                <a:ea typeface="+mn-ea"/>
              </a:rPr>
              <a:t>什么是阻塞</a:t>
            </a:r>
            <a:r>
              <a:rPr lang="en-US" altLang="zh-CN" dirty="0">
                <a:latin typeface="+mn-ea"/>
                <a:ea typeface="+mn-ea"/>
              </a:rPr>
              <a:t>IO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B5EB616-6988-F74B-AAFD-511B9DD1F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113" y="1888613"/>
            <a:ext cx="4466127" cy="3236178"/>
          </a:xfrm>
          <a:prstGeom prst="rect">
            <a:avLst/>
          </a:prstGeom>
        </p:spPr>
      </p:pic>
      <p:sp>
        <p:nvSpPr>
          <p:cNvPr id="15" name="Text Box 21">
            <a:extLst>
              <a:ext uri="{FF2B5EF4-FFF2-40B4-BE49-F238E27FC236}">
                <a16:creationId xmlns="" xmlns:a16="http://schemas.microsoft.com/office/drawing/2014/main" id="{A4B15B5A-DC02-D440-85B6-7702A1F74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4272565"/>
            <a:ext cx="7221299" cy="386490"/>
          </a:xfrm>
          <a:prstGeom prst="rect">
            <a:avLst/>
          </a:prstGeom>
          <a:solidFill>
            <a:srgbClr val="0070C0"/>
          </a:solidFill>
          <a:ln w="6350" cmpd="sng">
            <a:solidFill>
              <a:srgbClr val="008080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lIns="77953" tIns="38976" rIns="77953" bIns="38976">
            <a:spAutoFit/>
          </a:bodyPr>
          <a:lstStyle/>
          <a:p>
            <a:pPr>
              <a:defRPr/>
            </a:pPr>
            <a:r>
              <a:rPr lang="zh-CN" altLang="en-US" sz="2000" kern="0" dirty="0" smtClean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阻塞</a:t>
            </a:r>
            <a:r>
              <a:rPr lang="en-US" altLang="zh-CN" sz="2000" kern="0" dirty="0" smtClean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IO</a:t>
            </a:r>
            <a:r>
              <a:rPr lang="zh-CN" altLang="en-US" sz="2000" kern="0" dirty="0" smtClean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是</a:t>
            </a:r>
            <a:r>
              <a:rPr lang="en-US" altLang="zh-CN" sz="20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IO</a:t>
            </a:r>
            <a:r>
              <a:rPr lang="zh-CN" altLang="en-US" sz="20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请求时将资源锁定直到获得响应结果</a:t>
            </a:r>
            <a:r>
              <a:rPr lang="zh-CN" altLang="en-US" sz="2000" kern="0" dirty="0" smtClean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的</a:t>
            </a:r>
            <a:r>
              <a:rPr lang="en-US" altLang="zh-CN" sz="20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IO</a:t>
            </a:r>
            <a:endParaRPr lang="zh-CN" altLang="en-US" sz="2000" kern="0" dirty="0">
              <a:solidFill>
                <a:schemeClr val="bg1"/>
              </a:solidFill>
              <a:latin typeface="黑体" panose="02010609060101010101" pitchFamily="2" charset="-122"/>
              <a:ea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319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r>
              <a:rPr lang="zh-CN" altLang="en-US" dirty="0">
                <a:latin typeface="+mj-ea"/>
              </a:rPr>
              <a:t>阻塞</a:t>
            </a:r>
            <a:r>
              <a:rPr lang="en-US" altLang="zh-CN" dirty="0">
                <a:latin typeface="+mj-ea"/>
              </a:rPr>
              <a:t>IO</a:t>
            </a:r>
            <a:r>
              <a:rPr lang="zh-CN" altLang="en-US" dirty="0">
                <a:latin typeface="+mj-ea"/>
              </a:rPr>
              <a:t>的作用</a:t>
            </a:r>
          </a:p>
        </p:txBody>
      </p:sp>
      <p:sp>
        <p:nvSpPr>
          <p:cNvPr id="36874" name="AutoShape 2"/>
          <p:cNvSpPr>
            <a:spLocks noChangeArrowheads="1"/>
          </p:cNvSpPr>
          <p:nvPr/>
        </p:nvSpPr>
        <p:spPr bwMode="auto">
          <a:xfrm>
            <a:off x="3635896" y="1779662"/>
            <a:ext cx="1619250" cy="1501775"/>
          </a:xfrm>
          <a:prstGeom prst="roundRect">
            <a:avLst>
              <a:gd name="adj" fmla="val 13005"/>
            </a:avLst>
          </a:prstGeom>
          <a:solidFill>
            <a:srgbClr val="53C3B0"/>
          </a:solidFill>
          <a:ln w="19050" cap="rnd" cmpd="sng">
            <a:solidFill>
              <a:srgbClr val="595959"/>
            </a:solidFill>
            <a:prstDash val="sysDot"/>
            <a:bevel/>
          </a:ln>
        </p:spPr>
        <p:txBody>
          <a:bodyPr wrap="none" anchor="ctr"/>
          <a:lstStyle/>
          <a:p>
            <a:endParaRPr lang="zh-CN" altLang="zh-CN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6875" name="Line 16"/>
          <p:cNvSpPr>
            <a:spLocks noChangeShapeType="1"/>
          </p:cNvSpPr>
          <p:nvPr/>
        </p:nvSpPr>
        <p:spPr bwMode="auto">
          <a:xfrm flipH="1">
            <a:off x="3804171" y="1955876"/>
            <a:ext cx="0" cy="1325562"/>
          </a:xfrm>
          <a:prstGeom prst="line">
            <a:avLst/>
          </a:prstGeom>
          <a:noFill/>
          <a:ln w="19050" cmpd="sng">
            <a:solidFill>
              <a:schemeClr val="bg1"/>
            </a:solidFill>
            <a:prstDash val="sysDot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6876" name="Group 138"/>
          <p:cNvGrpSpPr/>
          <p:nvPr/>
        </p:nvGrpSpPr>
        <p:grpSpPr bwMode="auto">
          <a:xfrm>
            <a:off x="3724823" y="3154437"/>
            <a:ext cx="182563" cy="180975"/>
            <a:chOff x="0" y="0"/>
            <a:chExt cx="250" cy="250"/>
          </a:xfrm>
        </p:grpSpPr>
        <p:sp>
          <p:nvSpPr>
            <p:cNvPr id="36877" name="Oval 139"/>
            <p:cNvSpPr>
              <a:spLocks noChangeArrowheads="1"/>
            </p:cNvSpPr>
            <p:nvPr/>
          </p:nvSpPr>
          <p:spPr bwMode="auto">
            <a:xfrm>
              <a:off x="0" y="0"/>
              <a:ext cx="250" cy="250"/>
            </a:xfrm>
            <a:prstGeom prst="ellipse">
              <a:avLst/>
            </a:prstGeom>
            <a:solidFill>
              <a:srgbClr val="FFD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pitchFamily="34" charset="-127"/>
                <a:sym typeface="微软雅黑" panose="020B0503020204020204" pitchFamily="34" charset="-122"/>
              </a:endParaRPr>
            </a:p>
          </p:txBody>
        </p:sp>
        <p:sp>
          <p:nvSpPr>
            <p:cNvPr id="36878" name="Oval 140"/>
            <p:cNvSpPr>
              <a:spLocks noChangeArrowheads="1"/>
            </p:cNvSpPr>
            <p:nvPr/>
          </p:nvSpPr>
          <p:spPr bwMode="auto">
            <a:xfrm>
              <a:off x="68" y="68"/>
              <a:ext cx="114" cy="1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pitchFamily="34" charset="-127"/>
                <a:sym typeface="微软雅黑" panose="020B0503020204020204" pitchFamily="34" charset="-122"/>
              </a:endParaRPr>
            </a:p>
          </p:txBody>
        </p:sp>
      </p:grpSp>
      <p:sp>
        <p:nvSpPr>
          <p:cNvPr id="36880" name="TextBox 57"/>
          <p:cNvSpPr>
            <a:spLocks noChangeArrowheads="1"/>
          </p:cNvSpPr>
          <p:nvPr/>
        </p:nvSpPr>
        <p:spPr bwMode="auto">
          <a:xfrm>
            <a:off x="3825826" y="2040965"/>
            <a:ext cx="1547812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l" eaLnBrk="0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阻止其他线程访问资源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908" name="TextBox 57"/>
          <p:cNvSpPr>
            <a:spLocks noChangeArrowheads="1"/>
          </p:cNvSpPr>
          <p:nvPr/>
        </p:nvSpPr>
        <p:spPr bwMode="auto">
          <a:xfrm>
            <a:off x="775970" y="3502025"/>
            <a:ext cx="1416050" cy="5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lnSpc>
                <a:spcPct val="150000"/>
              </a:lnSpc>
            </a:pP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09365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68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8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6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1000"/>
                                        <p:tgtEl>
                                          <p:spTgt spid="3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368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500"/>
                                        <p:tgtEl>
                                          <p:spTgt spid="369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4" grpId="0" bldLvl="0" animBg="1" autoUpdateAnimBg="0"/>
      <p:bldP spid="36875" grpId="0" bldLvl="0" animBg="1" autoUpdateAnimBg="0"/>
      <p:bldP spid="36880" grpId="0" bldLvl="0" autoUpdateAnimBg="0"/>
      <p:bldP spid="36908" grpId="0" bldLvl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xmlns="" id="{73DE2CFE-42F2-48F0-8706-5264E012B1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4247096" y="-2808822"/>
            <a:ext cx="1016234" cy="8062626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965199" y="903081"/>
            <a:ext cx="7517548" cy="6434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/>
            <a:r>
              <a:rPr lang="zh-CN" altLang="en-US" sz="2400" dirty="0">
                <a:solidFill>
                  <a:srgbClr val="FFFFFF"/>
                </a:solidFill>
              </a:rPr>
              <a:t>非阻塞</a:t>
            </a:r>
            <a:r>
              <a:rPr lang="en-US" altLang="zh-CN" sz="2400" dirty="0">
                <a:solidFill>
                  <a:srgbClr val="FFFFFF"/>
                </a:solidFill>
              </a:rPr>
              <a:t>IO</a:t>
            </a:r>
            <a:r>
              <a:rPr lang="zh-CN" altLang="en-US" sz="2400" dirty="0">
                <a:solidFill>
                  <a:srgbClr val="FFFFFF"/>
                </a:solidFill>
              </a:rPr>
              <a:t>的应用场景解析</a:t>
            </a:r>
            <a:endParaRPr lang="zh-CN" alt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DE52815C-6582-954A-9CC1-734416700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8" y="2221838"/>
            <a:ext cx="2084965" cy="251015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eaLnBrk="1" hangingPunct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不阻塞</a:t>
            </a:r>
            <a:r>
              <a:rPr lang="en-US" altLang="zh-CN" sz="1100" dirty="0"/>
              <a:t>IO</a:t>
            </a:r>
            <a:r>
              <a:rPr lang="zh-CN" altLang="en-US" sz="1100" dirty="0"/>
              <a:t>的请求，自动反馈结果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143591" y="1824775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143591" y="2183154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1008" y="3314441"/>
            <a:ext cx="25360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900">
                <a:cs typeface="Times New Roman" panose="02020603050405020304" pitchFamily="18" charset="0"/>
              </a:rPr>
              <a:t>   </a:t>
            </a: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134" y="4609841"/>
            <a:ext cx="31772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900">
                <a:cs typeface="Times New Roman" panose="02020603050405020304" pitchFamily="18" charset="0"/>
              </a:rPr>
              <a:t>     </a:t>
            </a: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0" name="标题 4">
            <a:extLst>
              <a:ext uri="{FF2B5EF4-FFF2-40B4-BE49-F238E27FC236}">
                <a16:creationId xmlns:a16="http://schemas.microsoft.com/office/drawing/2014/main" xmlns="" id="{19170358-9EBE-064E-AF2C-70C4DD41AA07}"/>
              </a:ext>
            </a:extLst>
          </p:cNvPr>
          <p:cNvSpPr txBox="1">
            <a:spLocks/>
          </p:cNvSpPr>
          <p:nvPr/>
        </p:nvSpPr>
        <p:spPr>
          <a:xfrm>
            <a:off x="2195739" y="141482"/>
            <a:ext cx="676887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913130" indent="-91313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0" kern="1200">
                <a:solidFill>
                  <a:srgbClr val="0070C0"/>
                </a:solidFill>
                <a:latin typeface="+mj-lt"/>
                <a:ea typeface="+mj-ea"/>
                <a:cs typeface="+mj-cs"/>
                <a:sym typeface="Browallia New" panose="020B0604020202020204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9pPr>
          </a:lstStyle>
          <a:p>
            <a:r>
              <a:rPr lang="zh-CN" altLang="en-US" dirty="0" smtClean="0">
                <a:latin typeface="+mj-ea"/>
              </a:rPr>
              <a:t>什么是非</a:t>
            </a:r>
            <a:r>
              <a:rPr lang="zh-CN" altLang="en-US" dirty="0">
                <a:latin typeface="+mj-ea"/>
              </a:rPr>
              <a:t>阻塞</a:t>
            </a:r>
            <a:r>
              <a:rPr lang="en-US" altLang="zh-CN" dirty="0">
                <a:latin typeface="+mj-ea"/>
              </a:rPr>
              <a:t>IO</a:t>
            </a:r>
            <a:endParaRPr lang="zh-CN" altLang="en-US" dirty="0">
              <a:latin typeface="+mj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CD1655F0-AC25-AF47-BE0F-D95C96DE4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1851101"/>
            <a:ext cx="4475584" cy="3235726"/>
          </a:xfrm>
          <a:prstGeom prst="rect">
            <a:avLst/>
          </a:prstGeom>
        </p:spPr>
      </p:pic>
      <p:sp>
        <p:nvSpPr>
          <p:cNvPr id="15" name="Text Box 21">
            <a:extLst>
              <a:ext uri="{FF2B5EF4-FFF2-40B4-BE49-F238E27FC236}">
                <a16:creationId xmlns="" xmlns:a16="http://schemas.microsoft.com/office/drawing/2014/main" id="{A4B15B5A-DC02-D440-85B6-7702A1F74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4272565"/>
            <a:ext cx="7221299" cy="386490"/>
          </a:xfrm>
          <a:prstGeom prst="rect">
            <a:avLst/>
          </a:prstGeom>
          <a:solidFill>
            <a:srgbClr val="0070C0"/>
          </a:solidFill>
          <a:ln w="6350" cmpd="sng">
            <a:solidFill>
              <a:srgbClr val="008080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lIns="77953" tIns="38976" rIns="77953" bIns="38976">
            <a:spAutoFit/>
          </a:bodyPr>
          <a:lstStyle/>
          <a:p>
            <a:pPr>
              <a:defRPr/>
            </a:pPr>
            <a:r>
              <a:rPr lang="zh-CN" altLang="en-US" sz="2000" kern="0" dirty="0" smtClean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非阻塞</a:t>
            </a:r>
            <a:r>
              <a:rPr lang="en-US" altLang="zh-CN" sz="2000" kern="0" dirty="0" smtClean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IO</a:t>
            </a:r>
            <a:r>
              <a:rPr lang="zh-CN" altLang="en-US" sz="2000" kern="0" dirty="0" smtClean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是</a:t>
            </a:r>
            <a:r>
              <a:rPr lang="en-US" altLang="zh-CN" sz="20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IO</a:t>
            </a:r>
            <a:r>
              <a:rPr lang="zh-CN" altLang="en-US" sz="20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请求不会受到阻塞而自动反馈结果</a:t>
            </a:r>
            <a:r>
              <a:rPr lang="zh-CN" altLang="en-US" sz="2000" kern="0" dirty="0" smtClean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的</a:t>
            </a:r>
            <a:r>
              <a:rPr lang="en-US" altLang="zh-CN" sz="2000" kern="0" dirty="0" smtClean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IO</a:t>
            </a:r>
            <a:endParaRPr lang="zh-CN" altLang="en-US" sz="2000" kern="0" dirty="0">
              <a:solidFill>
                <a:schemeClr val="bg1"/>
              </a:solidFill>
              <a:latin typeface="黑体" panose="02010609060101010101" pitchFamily="2" charset="-122"/>
              <a:ea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260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作业点评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zh-CN" altLang="en-US" dirty="0"/>
              <a:t>作业点评</a:t>
            </a:r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1835697" y="3219822"/>
            <a:ext cx="1296143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作业进度</a:t>
            </a:r>
          </a:p>
        </p:txBody>
      </p:sp>
      <p:grpSp>
        <p:nvGrpSpPr>
          <p:cNvPr id="5" name="组合 48"/>
          <p:cNvGrpSpPr/>
          <p:nvPr/>
        </p:nvGrpSpPr>
        <p:grpSpPr>
          <a:xfrm>
            <a:off x="1907704" y="1923678"/>
            <a:ext cx="1080120" cy="1080120"/>
            <a:chOff x="3543574" y="4265651"/>
            <a:chExt cx="414516" cy="414516"/>
          </a:xfrm>
        </p:grpSpPr>
        <p:sp>
          <p:nvSpPr>
            <p:cNvPr id="50" name="椭圆 49"/>
            <p:cNvSpPr/>
            <p:nvPr/>
          </p:nvSpPr>
          <p:spPr>
            <a:xfrm>
              <a:off x="3543574" y="4265651"/>
              <a:ext cx="414516" cy="414516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6" name="组合 46"/>
            <p:cNvGrpSpPr/>
            <p:nvPr/>
          </p:nvGrpSpPr>
          <p:grpSpPr>
            <a:xfrm>
              <a:off x="3629640" y="4325788"/>
              <a:ext cx="259976" cy="261734"/>
              <a:chOff x="5042691" y="2273922"/>
              <a:chExt cx="702937" cy="707690"/>
            </a:xfrm>
            <a:solidFill>
              <a:sysClr val="window" lastClr="FFFFFF"/>
            </a:solidFill>
          </p:grpSpPr>
          <p:sp>
            <p:nvSpPr>
              <p:cNvPr id="52" name="Freeform 12"/>
              <p:cNvSpPr/>
              <p:nvPr/>
            </p:nvSpPr>
            <p:spPr bwMode="auto">
              <a:xfrm>
                <a:off x="5284806" y="2789968"/>
                <a:ext cx="460822" cy="191644"/>
              </a:xfrm>
              <a:custGeom>
                <a:avLst/>
                <a:gdLst>
                  <a:gd name="T0" fmla="*/ 25 w 533"/>
                  <a:gd name="T1" fmla="*/ 165 h 222"/>
                  <a:gd name="T2" fmla="*/ 158 w 533"/>
                  <a:gd name="T3" fmla="*/ 165 h 222"/>
                  <a:gd name="T4" fmla="*/ 158 w 533"/>
                  <a:gd name="T5" fmla="*/ 108 h 222"/>
                  <a:gd name="T6" fmla="*/ 184 w 533"/>
                  <a:gd name="T7" fmla="*/ 83 h 222"/>
                  <a:gd name="T8" fmla="*/ 317 w 533"/>
                  <a:gd name="T9" fmla="*/ 83 h 222"/>
                  <a:gd name="T10" fmla="*/ 317 w 533"/>
                  <a:gd name="T11" fmla="*/ 25 h 222"/>
                  <a:gd name="T12" fmla="*/ 343 w 533"/>
                  <a:gd name="T13" fmla="*/ 0 h 222"/>
                  <a:gd name="T14" fmla="*/ 533 w 533"/>
                  <a:gd name="T15" fmla="*/ 0 h 222"/>
                  <a:gd name="T16" fmla="*/ 533 w 533"/>
                  <a:gd name="T17" fmla="*/ 32 h 222"/>
                  <a:gd name="T18" fmla="*/ 508 w 533"/>
                  <a:gd name="T19" fmla="*/ 57 h 222"/>
                  <a:gd name="T20" fmla="*/ 375 w 533"/>
                  <a:gd name="T21" fmla="*/ 57 h 222"/>
                  <a:gd name="T22" fmla="*/ 375 w 533"/>
                  <a:gd name="T23" fmla="*/ 114 h 222"/>
                  <a:gd name="T24" fmla="*/ 349 w 533"/>
                  <a:gd name="T25" fmla="*/ 140 h 222"/>
                  <a:gd name="T26" fmla="*/ 216 w 533"/>
                  <a:gd name="T27" fmla="*/ 140 h 222"/>
                  <a:gd name="T28" fmla="*/ 216 w 533"/>
                  <a:gd name="T29" fmla="*/ 197 h 222"/>
                  <a:gd name="T30" fmla="*/ 190 w 533"/>
                  <a:gd name="T31" fmla="*/ 222 h 222"/>
                  <a:gd name="T32" fmla="*/ 0 w 533"/>
                  <a:gd name="T33" fmla="*/ 222 h 222"/>
                  <a:gd name="T34" fmla="*/ 0 w 533"/>
                  <a:gd name="T35" fmla="*/ 191 h 222"/>
                  <a:gd name="T36" fmla="*/ 25 w 533"/>
                  <a:gd name="T37" fmla="*/ 165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3" h="222">
                    <a:moveTo>
                      <a:pt x="25" y="165"/>
                    </a:moveTo>
                    <a:cubicBezTo>
                      <a:pt x="158" y="165"/>
                      <a:pt x="158" y="165"/>
                      <a:pt x="158" y="165"/>
                    </a:cubicBezTo>
                    <a:cubicBezTo>
                      <a:pt x="158" y="108"/>
                      <a:pt x="158" y="108"/>
                      <a:pt x="158" y="108"/>
                    </a:cubicBezTo>
                    <a:cubicBezTo>
                      <a:pt x="158" y="94"/>
                      <a:pt x="170" y="83"/>
                      <a:pt x="184" y="83"/>
                    </a:cubicBezTo>
                    <a:cubicBezTo>
                      <a:pt x="317" y="83"/>
                      <a:pt x="317" y="83"/>
                      <a:pt x="317" y="83"/>
                    </a:cubicBezTo>
                    <a:cubicBezTo>
                      <a:pt x="317" y="25"/>
                      <a:pt x="317" y="25"/>
                      <a:pt x="317" y="25"/>
                    </a:cubicBezTo>
                    <a:cubicBezTo>
                      <a:pt x="317" y="11"/>
                      <a:pt x="329" y="0"/>
                      <a:pt x="343" y="0"/>
                    </a:cubicBezTo>
                    <a:cubicBezTo>
                      <a:pt x="533" y="0"/>
                      <a:pt x="533" y="0"/>
                      <a:pt x="533" y="0"/>
                    </a:cubicBezTo>
                    <a:cubicBezTo>
                      <a:pt x="533" y="32"/>
                      <a:pt x="533" y="32"/>
                      <a:pt x="533" y="32"/>
                    </a:cubicBezTo>
                    <a:cubicBezTo>
                      <a:pt x="533" y="46"/>
                      <a:pt x="522" y="57"/>
                      <a:pt x="508" y="57"/>
                    </a:cubicBezTo>
                    <a:cubicBezTo>
                      <a:pt x="375" y="57"/>
                      <a:pt x="375" y="57"/>
                      <a:pt x="375" y="57"/>
                    </a:cubicBezTo>
                    <a:cubicBezTo>
                      <a:pt x="375" y="114"/>
                      <a:pt x="375" y="114"/>
                      <a:pt x="375" y="114"/>
                    </a:cubicBezTo>
                    <a:cubicBezTo>
                      <a:pt x="375" y="128"/>
                      <a:pt x="363" y="140"/>
                      <a:pt x="349" y="140"/>
                    </a:cubicBezTo>
                    <a:cubicBezTo>
                      <a:pt x="216" y="140"/>
                      <a:pt x="216" y="140"/>
                      <a:pt x="216" y="140"/>
                    </a:cubicBezTo>
                    <a:cubicBezTo>
                      <a:pt x="216" y="197"/>
                      <a:pt x="216" y="197"/>
                      <a:pt x="216" y="197"/>
                    </a:cubicBezTo>
                    <a:cubicBezTo>
                      <a:pt x="216" y="211"/>
                      <a:pt x="204" y="222"/>
                      <a:pt x="190" y="222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0" y="177"/>
                      <a:pt x="11" y="165"/>
                      <a:pt x="25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Freeform 13"/>
              <p:cNvSpPr>
                <a:spLocks noEditPoints="1"/>
              </p:cNvSpPr>
              <p:nvPr/>
            </p:nvSpPr>
            <p:spPr bwMode="auto">
              <a:xfrm>
                <a:off x="5042691" y="2273922"/>
                <a:ext cx="529215" cy="655759"/>
              </a:xfrm>
              <a:custGeom>
                <a:avLst/>
                <a:gdLst>
                  <a:gd name="T0" fmla="*/ 28 w 612"/>
                  <a:gd name="T1" fmla="*/ 504 h 759"/>
                  <a:gd name="T2" fmla="*/ 148 w 612"/>
                  <a:gd name="T3" fmla="*/ 514 h 759"/>
                  <a:gd name="T4" fmla="*/ 179 w 612"/>
                  <a:gd name="T5" fmla="*/ 488 h 759"/>
                  <a:gd name="T6" fmla="*/ 184 w 612"/>
                  <a:gd name="T7" fmla="*/ 423 h 759"/>
                  <a:gd name="T8" fmla="*/ 158 w 612"/>
                  <a:gd name="T9" fmla="*/ 392 h 759"/>
                  <a:gd name="T10" fmla="*/ 38 w 612"/>
                  <a:gd name="T11" fmla="*/ 381 h 759"/>
                  <a:gd name="T12" fmla="*/ 7 w 612"/>
                  <a:gd name="T13" fmla="*/ 407 h 759"/>
                  <a:gd name="T14" fmla="*/ 2 w 612"/>
                  <a:gd name="T15" fmla="*/ 473 h 759"/>
                  <a:gd name="T16" fmla="*/ 28 w 612"/>
                  <a:gd name="T17" fmla="*/ 504 h 759"/>
                  <a:gd name="T18" fmla="*/ 157 w 612"/>
                  <a:gd name="T19" fmla="*/ 669 h 759"/>
                  <a:gd name="T20" fmla="*/ 254 w 612"/>
                  <a:gd name="T21" fmla="*/ 487 h 759"/>
                  <a:gd name="T22" fmla="*/ 334 w 612"/>
                  <a:gd name="T23" fmla="*/ 512 h 759"/>
                  <a:gd name="T24" fmla="*/ 342 w 612"/>
                  <a:gd name="T25" fmla="*/ 515 h 759"/>
                  <a:gd name="T26" fmla="*/ 216 w 612"/>
                  <a:gd name="T27" fmla="*/ 722 h 759"/>
                  <a:gd name="T28" fmla="*/ 157 w 612"/>
                  <a:gd name="T29" fmla="*/ 669 h 759"/>
                  <a:gd name="T30" fmla="*/ 379 w 612"/>
                  <a:gd name="T31" fmla="*/ 7 h 759"/>
                  <a:gd name="T32" fmla="*/ 426 w 612"/>
                  <a:gd name="T33" fmla="*/ 84 h 759"/>
                  <a:gd name="T34" fmla="*/ 349 w 612"/>
                  <a:gd name="T35" fmla="*/ 150 h 759"/>
                  <a:gd name="T36" fmla="*/ 304 w 612"/>
                  <a:gd name="T37" fmla="*/ 59 h 759"/>
                  <a:gd name="T38" fmla="*/ 379 w 612"/>
                  <a:gd name="T39" fmla="*/ 7 h 759"/>
                  <a:gd name="T40" fmla="*/ 371 w 612"/>
                  <a:gd name="T41" fmla="*/ 183 h 759"/>
                  <a:gd name="T42" fmla="*/ 403 w 612"/>
                  <a:gd name="T43" fmla="*/ 199 h 759"/>
                  <a:gd name="T44" fmla="*/ 574 w 612"/>
                  <a:gd name="T45" fmla="*/ 278 h 759"/>
                  <a:gd name="T46" fmla="*/ 579 w 612"/>
                  <a:gd name="T47" fmla="*/ 341 h 759"/>
                  <a:gd name="T48" fmla="*/ 398 w 612"/>
                  <a:gd name="T49" fmla="*/ 296 h 759"/>
                  <a:gd name="T50" fmla="*/ 381 w 612"/>
                  <a:gd name="T51" fmla="*/ 385 h 759"/>
                  <a:gd name="T52" fmla="*/ 390 w 612"/>
                  <a:gd name="T53" fmla="*/ 402 h 759"/>
                  <a:gd name="T54" fmla="*/ 561 w 612"/>
                  <a:gd name="T55" fmla="*/ 593 h 759"/>
                  <a:gd name="T56" fmla="*/ 489 w 612"/>
                  <a:gd name="T57" fmla="*/ 626 h 759"/>
                  <a:gd name="T58" fmla="*/ 233 w 612"/>
                  <a:gd name="T59" fmla="*/ 447 h 759"/>
                  <a:gd name="T60" fmla="*/ 203 w 612"/>
                  <a:gd name="T61" fmla="*/ 392 h 759"/>
                  <a:gd name="T62" fmla="*/ 231 w 612"/>
                  <a:gd name="T63" fmla="*/ 239 h 759"/>
                  <a:gd name="T64" fmla="*/ 157 w 612"/>
                  <a:gd name="T65" fmla="*/ 344 h 759"/>
                  <a:gd name="T66" fmla="*/ 95 w 612"/>
                  <a:gd name="T67" fmla="*/ 332 h 759"/>
                  <a:gd name="T68" fmla="*/ 247 w 612"/>
                  <a:gd name="T69" fmla="*/ 155 h 759"/>
                  <a:gd name="T70" fmla="*/ 313 w 612"/>
                  <a:gd name="T71" fmla="*/ 163 h 759"/>
                  <a:gd name="T72" fmla="*/ 349 w 612"/>
                  <a:gd name="T73" fmla="*/ 227 h 759"/>
                  <a:gd name="T74" fmla="*/ 371 w 612"/>
                  <a:gd name="T75" fmla="*/ 183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2" h="759">
                    <a:moveTo>
                      <a:pt x="28" y="504"/>
                    </a:moveTo>
                    <a:cubicBezTo>
                      <a:pt x="148" y="514"/>
                      <a:pt x="148" y="514"/>
                      <a:pt x="148" y="514"/>
                    </a:cubicBezTo>
                    <a:cubicBezTo>
                      <a:pt x="164" y="516"/>
                      <a:pt x="177" y="504"/>
                      <a:pt x="179" y="488"/>
                    </a:cubicBezTo>
                    <a:cubicBezTo>
                      <a:pt x="184" y="423"/>
                      <a:pt x="184" y="423"/>
                      <a:pt x="184" y="423"/>
                    </a:cubicBezTo>
                    <a:cubicBezTo>
                      <a:pt x="186" y="407"/>
                      <a:pt x="174" y="393"/>
                      <a:pt x="158" y="392"/>
                    </a:cubicBezTo>
                    <a:cubicBezTo>
                      <a:pt x="38" y="381"/>
                      <a:pt x="38" y="381"/>
                      <a:pt x="38" y="381"/>
                    </a:cubicBezTo>
                    <a:cubicBezTo>
                      <a:pt x="23" y="380"/>
                      <a:pt x="9" y="392"/>
                      <a:pt x="7" y="407"/>
                    </a:cubicBezTo>
                    <a:cubicBezTo>
                      <a:pt x="2" y="473"/>
                      <a:pt x="2" y="473"/>
                      <a:pt x="2" y="473"/>
                    </a:cubicBezTo>
                    <a:cubicBezTo>
                      <a:pt x="0" y="489"/>
                      <a:pt x="12" y="503"/>
                      <a:pt x="28" y="504"/>
                    </a:cubicBezTo>
                    <a:close/>
                    <a:moveTo>
                      <a:pt x="157" y="669"/>
                    </a:moveTo>
                    <a:cubicBezTo>
                      <a:pt x="220" y="595"/>
                      <a:pt x="230" y="592"/>
                      <a:pt x="254" y="487"/>
                    </a:cubicBezTo>
                    <a:cubicBezTo>
                      <a:pt x="280" y="496"/>
                      <a:pt x="307" y="504"/>
                      <a:pt x="334" y="512"/>
                    </a:cubicBezTo>
                    <a:cubicBezTo>
                      <a:pt x="337" y="513"/>
                      <a:pt x="339" y="514"/>
                      <a:pt x="342" y="515"/>
                    </a:cubicBezTo>
                    <a:cubicBezTo>
                      <a:pt x="303" y="633"/>
                      <a:pt x="296" y="637"/>
                      <a:pt x="216" y="722"/>
                    </a:cubicBezTo>
                    <a:cubicBezTo>
                      <a:pt x="180" y="759"/>
                      <a:pt x="122" y="709"/>
                      <a:pt x="157" y="669"/>
                    </a:cubicBezTo>
                    <a:close/>
                    <a:moveTo>
                      <a:pt x="379" y="7"/>
                    </a:moveTo>
                    <a:cubicBezTo>
                      <a:pt x="413" y="15"/>
                      <a:pt x="434" y="49"/>
                      <a:pt x="426" y="84"/>
                    </a:cubicBezTo>
                    <a:cubicBezTo>
                      <a:pt x="419" y="120"/>
                      <a:pt x="383" y="157"/>
                      <a:pt x="349" y="150"/>
                    </a:cubicBezTo>
                    <a:cubicBezTo>
                      <a:pt x="315" y="143"/>
                      <a:pt x="297" y="94"/>
                      <a:pt x="304" y="59"/>
                    </a:cubicBezTo>
                    <a:cubicBezTo>
                      <a:pt x="312" y="23"/>
                      <a:pt x="345" y="0"/>
                      <a:pt x="379" y="7"/>
                    </a:cubicBezTo>
                    <a:close/>
                    <a:moveTo>
                      <a:pt x="371" y="183"/>
                    </a:moveTo>
                    <a:cubicBezTo>
                      <a:pt x="378" y="185"/>
                      <a:pt x="393" y="190"/>
                      <a:pt x="403" y="199"/>
                    </a:cubicBezTo>
                    <a:cubicBezTo>
                      <a:pt x="494" y="286"/>
                      <a:pt x="474" y="282"/>
                      <a:pt x="574" y="278"/>
                    </a:cubicBezTo>
                    <a:cubicBezTo>
                      <a:pt x="612" y="277"/>
                      <a:pt x="611" y="338"/>
                      <a:pt x="579" y="341"/>
                    </a:cubicBezTo>
                    <a:cubicBezTo>
                      <a:pt x="477" y="350"/>
                      <a:pt x="470" y="358"/>
                      <a:pt x="398" y="296"/>
                    </a:cubicBezTo>
                    <a:cubicBezTo>
                      <a:pt x="381" y="385"/>
                      <a:pt x="381" y="385"/>
                      <a:pt x="381" y="385"/>
                    </a:cubicBezTo>
                    <a:cubicBezTo>
                      <a:pt x="380" y="392"/>
                      <a:pt x="383" y="399"/>
                      <a:pt x="390" y="402"/>
                    </a:cubicBezTo>
                    <a:cubicBezTo>
                      <a:pt x="494" y="448"/>
                      <a:pt x="515" y="448"/>
                      <a:pt x="561" y="593"/>
                    </a:cubicBezTo>
                    <a:cubicBezTo>
                      <a:pt x="578" y="638"/>
                      <a:pt x="510" y="668"/>
                      <a:pt x="489" y="626"/>
                    </a:cubicBezTo>
                    <a:cubicBezTo>
                      <a:pt x="417" y="484"/>
                      <a:pt x="405" y="506"/>
                      <a:pt x="233" y="447"/>
                    </a:cubicBezTo>
                    <a:cubicBezTo>
                      <a:pt x="211" y="435"/>
                      <a:pt x="203" y="416"/>
                      <a:pt x="203" y="392"/>
                    </a:cubicBezTo>
                    <a:cubicBezTo>
                      <a:pt x="231" y="239"/>
                      <a:pt x="231" y="239"/>
                      <a:pt x="231" y="239"/>
                    </a:cubicBezTo>
                    <a:cubicBezTo>
                      <a:pt x="164" y="260"/>
                      <a:pt x="171" y="259"/>
                      <a:pt x="157" y="344"/>
                    </a:cubicBezTo>
                    <a:cubicBezTo>
                      <a:pt x="151" y="376"/>
                      <a:pt x="91" y="372"/>
                      <a:pt x="95" y="332"/>
                    </a:cubicBezTo>
                    <a:cubicBezTo>
                      <a:pt x="107" y="207"/>
                      <a:pt x="126" y="199"/>
                      <a:pt x="247" y="155"/>
                    </a:cubicBezTo>
                    <a:cubicBezTo>
                      <a:pt x="264" y="149"/>
                      <a:pt x="304" y="160"/>
                      <a:pt x="313" y="163"/>
                    </a:cubicBezTo>
                    <a:cubicBezTo>
                      <a:pt x="349" y="227"/>
                      <a:pt x="349" y="227"/>
                      <a:pt x="349" y="227"/>
                    </a:cubicBezTo>
                    <a:cubicBezTo>
                      <a:pt x="371" y="183"/>
                      <a:pt x="371" y="183"/>
                      <a:pt x="371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7" name="组合 53"/>
          <p:cNvGrpSpPr/>
          <p:nvPr/>
        </p:nvGrpSpPr>
        <p:grpSpPr>
          <a:xfrm>
            <a:off x="3347864" y="1923678"/>
            <a:ext cx="1080120" cy="1080120"/>
            <a:chOff x="4102125" y="4265651"/>
            <a:chExt cx="414516" cy="414516"/>
          </a:xfrm>
        </p:grpSpPr>
        <p:sp>
          <p:nvSpPr>
            <p:cNvPr id="55" name="椭圆 54"/>
            <p:cNvSpPr/>
            <p:nvPr/>
          </p:nvSpPr>
          <p:spPr>
            <a:xfrm>
              <a:off x="4102125" y="4265651"/>
              <a:ext cx="414516" cy="414516"/>
            </a:xfrm>
            <a:prstGeom prst="ellipse">
              <a:avLst/>
            </a:prstGeom>
            <a:solidFill>
              <a:srgbClr val="00B050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9" name="组合 47"/>
            <p:cNvGrpSpPr/>
            <p:nvPr/>
          </p:nvGrpSpPr>
          <p:grpSpPr>
            <a:xfrm>
              <a:off x="4199233" y="4358783"/>
              <a:ext cx="238761" cy="198211"/>
              <a:chOff x="3132963" y="3140191"/>
              <a:chExt cx="645573" cy="535933"/>
            </a:xfrm>
            <a:solidFill>
              <a:sysClr val="window" lastClr="FFFFFF"/>
            </a:solidFill>
          </p:grpSpPr>
          <p:sp>
            <p:nvSpPr>
              <p:cNvPr id="57" name="Freeform 226"/>
              <p:cNvSpPr/>
              <p:nvPr/>
            </p:nvSpPr>
            <p:spPr bwMode="auto">
              <a:xfrm>
                <a:off x="3421629" y="3217854"/>
                <a:ext cx="356907" cy="392027"/>
              </a:xfrm>
              <a:custGeom>
                <a:avLst/>
                <a:gdLst>
                  <a:gd name="T0" fmla="*/ 0 w 529"/>
                  <a:gd name="T1" fmla="*/ 0 h 581"/>
                  <a:gd name="T2" fmla="*/ 2 w 529"/>
                  <a:gd name="T3" fmla="*/ 11 h 581"/>
                  <a:gd name="T4" fmla="*/ 25 w 529"/>
                  <a:gd name="T5" fmla="*/ 56 h 581"/>
                  <a:gd name="T6" fmla="*/ 473 w 529"/>
                  <a:gd name="T7" fmla="*/ 56 h 581"/>
                  <a:gd name="T8" fmla="*/ 473 w 529"/>
                  <a:gd name="T9" fmla="*/ 525 h 581"/>
                  <a:gd name="T10" fmla="*/ 127 w 529"/>
                  <a:gd name="T11" fmla="*/ 525 h 581"/>
                  <a:gd name="T12" fmla="*/ 127 w 529"/>
                  <a:gd name="T13" fmla="*/ 581 h 581"/>
                  <a:gd name="T14" fmla="*/ 529 w 529"/>
                  <a:gd name="T15" fmla="*/ 581 h 581"/>
                  <a:gd name="T16" fmla="*/ 529 w 529"/>
                  <a:gd name="T17" fmla="*/ 0 h 581"/>
                  <a:gd name="T18" fmla="*/ 0 w 529"/>
                  <a:gd name="T19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9" h="581">
                    <a:moveTo>
                      <a:pt x="0" y="0"/>
                    </a:moveTo>
                    <a:cubicBezTo>
                      <a:pt x="1" y="4"/>
                      <a:pt x="2" y="7"/>
                      <a:pt x="2" y="11"/>
                    </a:cubicBezTo>
                    <a:cubicBezTo>
                      <a:pt x="14" y="22"/>
                      <a:pt x="22" y="38"/>
                      <a:pt x="25" y="56"/>
                    </a:cubicBezTo>
                    <a:cubicBezTo>
                      <a:pt x="473" y="56"/>
                      <a:pt x="473" y="56"/>
                      <a:pt x="473" y="56"/>
                    </a:cubicBezTo>
                    <a:cubicBezTo>
                      <a:pt x="473" y="525"/>
                      <a:pt x="473" y="525"/>
                      <a:pt x="473" y="525"/>
                    </a:cubicBezTo>
                    <a:cubicBezTo>
                      <a:pt x="127" y="525"/>
                      <a:pt x="127" y="525"/>
                      <a:pt x="127" y="525"/>
                    </a:cubicBezTo>
                    <a:cubicBezTo>
                      <a:pt x="127" y="581"/>
                      <a:pt x="127" y="581"/>
                      <a:pt x="127" y="581"/>
                    </a:cubicBezTo>
                    <a:cubicBezTo>
                      <a:pt x="529" y="581"/>
                      <a:pt x="529" y="581"/>
                      <a:pt x="529" y="581"/>
                    </a:cubicBezTo>
                    <a:cubicBezTo>
                      <a:pt x="529" y="0"/>
                      <a:pt x="529" y="0"/>
                      <a:pt x="52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" name="Freeform 227"/>
              <p:cNvSpPr/>
              <p:nvPr/>
            </p:nvSpPr>
            <p:spPr bwMode="auto">
              <a:xfrm>
                <a:off x="3198348" y="3140191"/>
                <a:ext cx="224709" cy="247551"/>
              </a:xfrm>
              <a:custGeom>
                <a:avLst/>
                <a:gdLst>
                  <a:gd name="T0" fmla="*/ 45 w 333"/>
                  <a:gd name="T1" fmla="*/ 243 h 367"/>
                  <a:gd name="T2" fmla="*/ 170 w 333"/>
                  <a:gd name="T3" fmla="*/ 367 h 367"/>
                  <a:gd name="T4" fmla="*/ 289 w 333"/>
                  <a:gd name="T5" fmla="*/ 243 h 367"/>
                  <a:gd name="T6" fmla="*/ 326 w 333"/>
                  <a:gd name="T7" fmla="*/ 203 h 367"/>
                  <a:gd name="T8" fmla="*/ 306 w 333"/>
                  <a:gd name="T9" fmla="*/ 142 h 367"/>
                  <a:gd name="T10" fmla="*/ 166 w 333"/>
                  <a:gd name="T11" fmla="*/ 0 h 367"/>
                  <a:gd name="T12" fmla="*/ 26 w 333"/>
                  <a:gd name="T13" fmla="*/ 142 h 367"/>
                  <a:gd name="T14" fmla="*/ 7 w 333"/>
                  <a:gd name="T15" fmla="*/ 203 h 367"/>
                  <a:gd name="T16" fmla="*/ 45 w 333"/>
                  <a:gd name="T17" fmla="*/ 243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3" h="367">
                    <a:moveTo>
                      <a:pt x="45" y="243"/>
                    </a:moveTo>
                    <a:cubicBezTo>
                      <a:pt x="71" y="308"/>
                      <a:pt x="118" y="367"/>
                      <a:pt x="170" y="367"/>
                    </a:cubicBezTo>
                    <a:cubicBezTo>
                      <a:pt x="222" y="367"/>
                      <a:pt x="266" y="308"/>
                      <a:pt x="289" y="243"/>
                    </a:cubicBezTo>
                    <a:cubicBezTo>
                      <a:pt x="305" y="242"/>
                      <a:pt x="320" y="226"/>
                      <a:pt x="326" y="203"/>
                    </a:cubicBezTo>
                    <a:cubicBezTo>
                      <a:pt x="333" y="176"/>
                      <a:pt x="324" y="149"/>
                      <a:pt x="306" y="142"/>
                    </a:cubicBezTo>
                    <a:cubicBezTo>
                      <a:pt x="302" y="63"/>
                      <a:pt x="241" y="0"/>
                      <a:pt x="166" y="0"/>
                    </a:cubicBezTo>
                    <a:cubicBezTo>
                      <a:pt x="92" y="0"/>
                      <a:pt x="31" y="63"/>
                      <a:pt x="26" y="142"/>
                    </a:cubicBezTo>
                    <a:cubicBezTo>
                      <a:pt x="9" y="149"/>
                      <a:pt x="0" y="176"/>
                      <a:pt x="7" y="203"/>
                    </a:cubicBezTo>
                    <a:cubicBezTo>
                      <a:pt x="13" y="227"/>
                      <a:pt x="29" y="243"/>
                      <a:pt x="45" y="2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Freeform 228"/>
              <p:cNvSpPr/>
              <p:nvPr/>
            </p:nvSpPr>
            <p:spPr bwMode="auto">
              <a:xfrm>
                <a:off x="3481875" y="3306367"/>
                <a:ext cx="233275" cy="180738"/>
              </a:xfrm>
              <a:custGeom>
                <a:avLst/>
                <a:gdLst>
                  <a:gd name="T0" fmla="*/ 41 w 346"/>
                  <a:gd name="T1" fmla="*/ 111 h 268"/>
                  <a:gd name="T2" fmla="*/ 0 w 346"/>
                  <a:gd name="T3" fmla="*/ 151 h 268"/>
                  <a:gd name="T4" fmla="*/ 90 w 346"/>
                  <a:gd name="T5" fmla="*/ 268 h 268"/>
                  <a:gd name="T6" fmla="*/ 254 w 346"/>
                  <a:gd name="T7" fmla="*/ 125 h 268"/>
                  <a:gd name="T8" fmla="*/ 284 w 346"/>
                  <a:gd name="T9" fmla="*/ 158 h 268"/>
                  <a:gd name="T10" fmla="*/ 346 w 346"/>
                  <a:gd name="T11" fmla="*/ 0 h 268"/>
                  <a:gd name="T12" fmla="*/ 184 w 346"/>
                  <a:gd name="T13" fmla="*/ 50 h 268"/>
                  <a:gd name="T14" fmla="*/ 218 w 346"/>
                  <a:gd name="T15" fmla="*/ 87 h 268"/>
                  <a:gd name="T16" fmla="*/ 99 w 346"/>
                  <a:gd name="T17" fmla="*/ 190 h 268"/>
                  <a:gd name="T18" fmla="*/ 41 w 346"/>
                  <a:gd name="T19" fmla="*/ 111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6" h="268">
                    <a:moveTo>
                      <a:pt x="41" y="111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12" y="165"/>
                      <a:pt x="90" y="268"/>
                      <a:pt x="90" y="268"/>
                    </a:cubicBezTo>
                    <a:cubicBezTo>
                      <a:pt x="254" y="125"/>
                      <a:pt x="254" y="125"/>
                      <a:pt x="254" y="125"/>
                    </a:cubicBezTo>
                    <a:cubicBezTo>
                      <a:pt x="284" y="158"/>
                      <a:pt x="284" y="158"/>
                      <a:pt x="284" y="158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218" y="87"/>
                      <a:pt x="218" y="87"/>
                      <a:pt x="218" y="87"/>
                    </a:cubicBezTo>
                    <a:cubicBezTo>
                      <a:pt x="99" y="190"/>
                      <a:pt x="99" y="190"/>
                      <a:pt x="99" y="190"/>
                    </a:cubicBezTo>
                    <a:lnTo>
                      <a:pt x="41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Freeform 229"/>
              <p:cNvSpPr/>
              <p:nvPr/>
            </p:nvSpPr>
            <p:spPr bwMode="auto">
              <a:xfrm>
                <a:off x="3132963" y="3377178"/>
                <a:ext cx="355480" cy="298946"/>
              </a:xfrm>
              <a:custGeom>
                <a:avLst/>
                <a:gdLst>
                  <a:gd name="T0" fmla="*/ 407 w 527"/>
                  <a:gd name="T1" fmla="*/ 0 h 443"/>
                  <a:gd name="T2" fmla="*/ 294 w 527"/>
                  <a:gd name="T3" fmla="*/ 190 h 443"/>
                  <a:gd name="T4" fmla="*/ 280 w 527"/>
                  <a:gd name="T5" fmla="*/ 105 h 443"/>
                  <a:gd name="T6" fmla="*/ 295 w 527"/>
                  <a:gd name="T7" fmla="*/ 77 h 443"/>
                  <a:gd name="T8" fmla="*/ 263 w 527"/>
                  <a:gd name="T9" fmla="*/ 44 h 443"/>
                  <a:gd name="T10" fmla="*/ 230 w 527"/>
                  <a:gd name="T11" fmla="*/ 77 h 443"/>
                  <a:gd name="T12" fmla="*/ 246 w 527"/>
                  <a:gd name="T13" fmla="*/ 105 h 443"/>
                  <a:gd name="T14" fmla="*/ 232 w 527"/>
                  <a:gd name="T15" fmla="*/ 189 h 443"/>
                  <a:gd name="T16" fmla="*/ 120 w 527"/>
                  <a:gd name="T17" fmla="*/ 0 h 443"/>
                  <a:gd name="T18" fmla="*/ 2 w 527"/>
                  <a:gd name="T19" fmla="*/ 125 h 443"/>
                  <a:gd name="T20" fmla="*/ 0 w 527"/>
                  <a:gd name="T21" fmla="*/ 125 h 443"/>
                  <a:gd name="T22" fmla="*/ 0 w 527"/>
                  <a:gd name="T23" fmla="*/ 402 h 443"/>
                  <a:gd name="T24" fmla="*/ 1 w 527"/>
                  <a:gd name="T25" fmla="*/ 402 h 443"/>
                  <a:gd name="T26" fmla="*/ 263 w 527"/>
                  <a:gd name="T27" fmla="*/ 443 h 443"/>
                  <a:gd name="T28" fmla="*/ 526 w 527"/>
                  <a:gd name="T29" fmla="*/ 402 h 443"/>
                  <a:gd name="T30" fmla="*/ 527 w 527"/>
                  <a:gd name="T31" fmla="*/ 402 h 443"/>
                  <a:gd name="T32" fmla="*/ 527 w 527"/>
                  <a:gd name="T33" fmla="*/ 125 h 443"/>
                  <a:gd name="T34" fmla="*/ 525 w 527"/>
                  <a:gd name="T35" fmla="*/ 125 h 443"/>
                  <a:gd name="T36" fmla="*/ 407 w 527"/>
                  <a:gd name="T37" fmla="*/ 0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27" h="443">
                    <a:moveTo>
                      <a:pt x="407" y="0"/>
                    </a:moveTo>
                    <a:cubicBezTo>
                      <a:pt x="294" y="190"/>
                      <a:pt x="294" y="190"/>
                      <a:pt x="294" y="190"/>
                    </a:cubicBezTo>
                    <a:cubicBezTo>
                      <a:pt x="280" y="105"/>
                      <a:pt x="280" y="105"/>
                      <a:pt x="280" y="105"/>
                    </a:cubicBezTo>
                    <a:cubicBezTo>
                      <a:pt x="289" y="99"/>
                      <a:pt x="295" y="89"/>
                      <a:pt x="295" y="77"/>
                    </a:cubicBezTo>
                    <a:cubicBezTo>
                      <a:pt x="295" y="59"/>
                      <a:pt x="281" y="44"/>
                      <a:pt x="263" y="44"/>
                    </a:cubicBezTo>
                    <a:cubicBezTo>
                      <a:pt x="245" y="44"/>
                      <a:pt x="230" y="59"/>
                      <a:pt x="230" y="77"/>
                    </a:cubicBezTo>
                    <a:cubicBezTo>
                      <a:pt x="230" y="89"/>
                      <a:pt x="237" y="99"/>
                      <a:pt x="246" y="105"/>
                    </a:cubicBezTo>
                    <a:cubicBezTo>
                      <a:pt x="232" y="189"/>
                      <a:pt x="232" y="189"/>
                      <a:pt x="232" y="189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56" y="27"/>
                      <a:pt x="12" y="72"/>
                      <a:pt x="2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1" y="402"/>
                      <a:pt x="1" y="402"/>
                      <a:pt x="1" y="402"/>
                    </a:cubicBezTo>
                    <a:cubicBezTo>
                      <a:pt x="14" y="425"/>
                      <a:pt x="126" y="443"/>
                      <a:pt x="263" y="443"/>
                    </a:cubicBezTo>
                    <a:cubicBezTo>
                      <a:pt x="401" y="443"/>
                      <a:pt x="513" y="425"/>
                      <a:pt x="526" y="402"/>
                    </a:cubicBezTo>
                    <a:cubicBezTo>
                      <a:pt x="527" y="402"/>
                      <a:pt x="527" y="402"/>
                      <a:pt x="527" y="402"/>
                    </a:cubicBezTo>
                    <a:cubicBezTo>
                      <a:pt x="527" y="125"/>
                      <a:pt x="527" y="125"/>
                      <a:pt x="527" y="125"/>
                    </a:cubicBezTo>
                    <a:cubicBezTo>
                      <a:pt x="525" y="125"/>
                      <a:pt x="525" y="125"/>
                      <a:pt x="525" y="125"/>
                    </a:cubicBezTo>
                    <a:cubicBezTo>
                      <a:pt x="515" y="72"/>
                      <a:pt x="471" y="27"/>
                      <a:pt x="40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Freeform 230"/>
              <p:cNvSpPr/>
              <p:nvPr/>
            </p:nvSpPr>
            <p:spPr bwMode="auto">
              <a:xfrm>
                <a:off x="3598655" y="3487105"/>
                <a:ext cx="54536" cy="68241"/>
              </a:xfrm>
              <a:custGeom>
                <a:avLst/>
                <a:gdLst>
                  <a:gd name="T0" fmla="*/ 0 w 81"/>
                  <a:gd name="T1" fmla="*/ 0 h 101"/>
                  <a:gd name="T2" fmla="*/ 0 w 81"/>
                  <a:gd name="T3" fmla="*/ 55 h 101"/>
                  <a:gd name="T4" fmla="*/ 40 w 81"/>
                  <a:gd name="T5" fmla="*/ 101 h 101"/>
                  <a:gd name="T6" fmla="*/ 81 w 81"/>
                  <a:gd name="T7" fmla="*/ 56 h 101"/>
                  <a:gd name="T8" fmla="*/ 81 w 81"/>
                  <a:gd name="T9" fmla="*/ 0 h 101"/>
                  <a:gd name="T10" fmla="*/ 59 w 81"/>
                  <a:gd name="T11" fmla="*/ 0 h 101"/>
                  <a:gd name="T12" fmla="*/ 59 w 81"/>
                  <a:gd name="T13" fmla="*/ 57 h 101"/>
                  <a:gd name="T14" fmla="*/ 40 w 81"/>
                  <a:gd name="T15" fmla="*/ 83 h 101"/>
                  <a:gd name="T16" fmla="*/ 22 w 81"/>
                  <a:gd name="T17" fmla="*/ 57 h 101"/>
                  <a:gd name="T18" fmla="*/ 22 w 81"/>
                  <a:gd name="T19" fmla="*/ 0 h 101"/>
                  <a:gd name="T20" fmla="*/ 0 w 81"/>
                  <a:gd name="T21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101">
                    <a:moveTo>
                      <a:pt x="0" y="0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0" y="87"/>
                      <a:pt x="15" y="101"/>
                      <a:pt x="40" y="101"/>
                    </a:cubicBezTo>
                    <a:cubicBezTo>
                      <a:pt x="65" y="101"/>
                      <a:pt x="81" y="86"/>
                      <a:pt x="81" y="56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57"/>
                      <a:pt x="59" y="57"/>
                      <a:pt x="59" y="57"/>
                    </a:cubicBezTo>
                    <a:cubicBezTo>
                      <a:pt x="59" y="75"/>
                      <a:pt x="52" y="83"/>
                      <a:pt x="40" y="83"/>
                    </a:cubicBezTo>
                    <a:cubicBezTo>
                      <a:pt x="29" y="83"/>
                      <a:pt x="22" y="74"/>
                      <a:pt x="22" y="57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Freeform 231"/>
              <p:cNvSpPr>
                <a:spLocks noEditPoints="1"/>
              </p:cNvSpPr>
              <p:nvPr/>
            </p:nvSpPr>
            <p:spPr bwMode="auto">
              <a:xfrm>
                <a:off x="3666040" y="3486534"/>
                <a:ext cx="47968" cy="67384"/>
              </a:xfrm>
              <a:custGeom>
                <a:avLst/>
                <a:gdLst>
                  <a:gd name="T0" fmla="*/ 31 w 71"/>
                  <a:gd name="T1" fmla="*/ 0 h 100"/>
                  <a:gd name="T2" fmla="*/ 0 w 71"/>
                  <a:gd name="T3" fmla="*/ 2 h 100"/>
                  <a:gd name="T4" fmla="*/ 0 w 71"/>
                  <a:gd name="T5" fmla="*/ 100 h 100"/>
                  <a:gd name="T6" fmla="*/ 23 w 71"/>
                  <a:gd name="T7" fmla="*/ 100 h 100"/>
                  <a:gd name="T8" fmla="*/ 23 w 71"/>
                  <a:gd name="T9" fmla="*/ 65 h 100"/>
                  <a:gd name="T10" fmla="*/ 30 w 71"/>
                  <a:gd name="T11" fmla="*/ 65 h 100"/>
                  <a:gd name="T12" fmla="*/ 62 w 71"/>
                  <a:gd name="T13" fmla="*/ 55 h 100"/>
                  <a:gd name="T14" fmla="*/ 71 w 71"/>
                  <a:gd name="T15" fmla="*/ 31 h 100"/>
                  <a:gd name="T16" fmla="*/ 61 w 71"/>
                  <a:gd name="T17" fmla="*/ 8 h 100"/>
                  <a:gd name="T18" fmla="*/ 31 w 71"/>
                  <a:gd name="T19" fmla="*/ 0 h 100"/>
                  <a:gd name="T20" fmla="*/ 30 w 71"/>
                  <a:gd name="T21" fmla="*/ 48 h 100"/>
                  <a:gd name="T22" fmla="*/ 23 w 71"/>
                  <a:gd name="T23" fmla="*/ 47 h 100"/>
                  <a:gd name="T24" fmla="*/ 23 w 71"/>
                  <a:gd name="T25" fmla="*/ 18 h 100"/>
                  <a:gd name="T26" fmla="*/ 32 w 71"/>
                  <a:gd name="T27" fmla="*/ 17 h 100"/>
                  <a:gd name="T28" fmla="*/ 49 w 71"/>
                  <a:gd name="T29" fmla="*/ 32 h 100"/>
                  <a:gd name="T30" fmla="*/ 30 w 71"/>
                  <a:gd name="T31" fmla="*/ 4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100">
                    <a:moveTo>
                      <a:pt x="31" y="0"/>
                    </a:moveTo>
                    <a:cubicBezTo>
                      <a:pt x="17" y="0"/>
                      <a:pt x="7" y="1"/>
                      <a:pt x="0" y="2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5" y="65"/>
                      <a:pt x="27" y="65"/>
                      <a:pt x="30" y="65"/>
                    </a:cubicBezTo>
                    <a:cubicBezTo>
                      <a:pt x="43" y="65"/>
                      <a:pt x="55" y="62"/>
                      <a:pt x="62" y="55"/>
                    </a:cubicBezTo>
                    <a:cubicBezTo>
                      <a:pt x="68" y="49"/>
                      <a:pt x="71" y="41"/>
                      <a:pt x="71" y="31"/>
                    </a:cubicBezTo>
                    <a:cubicBezTo>
                      <a:pt x="71" y="22"/>
                      <a:pt x="67" y="13"/>
                      <a:pt x="61" y="8"/>
                    </a:cubicBezTo>
                    <a:cubicBezTo>
                      <a:pt x="54" y="3"/>
                      <a:pt x="44" y="0"/>
                      <a:pt x="31" y="0"/>
                    </a:cubicBezTo>
                    <a:close/>
                    <a:moveTo>
                      <a:pt x="30" y="48"/>
                    </a:moveTo>
                    <a:cubicBezTo>
                      <a:pt x="27" y="48"/>
                      <a:pt x="24" y="48"/>
                      <a:pt x="23" y="47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4" y="18"/>
                      <a:pt x="27" y="17"/>
                      <a:pt x="32" y="17"/>
                    </a:cubicBezTo>
                    <a:cubicBezTo>
                      <a:pt x="43" y="17"/>
                      <a:pt x="49" y="23"/>
                      <a:pt x="49" y="32"/>
                    </a:cubicBezTo>
                    <a:cubicBezTo>
                      <a:pt x="49" y="42"/>
                      <a:pt x="42" y="48"/>
                      <a:pt x="3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0" name="组合 62"/>
          <p:cNvGrpSpPr/>
          <p:nvPr/>
        </p:nvGrpSpPr>
        <p:grpSpPr>
          <a:xfrm>
            <a:off x="6084168" y="1923678"/>
            <a:ext cx="1080120" cy="1080120"/>
            <a:chOff x="5181486" y="4265651"/>
            <a:chExt cx="414516" cy="414516"/>
          </a:xfrm>
        </p:grpSpPr>
        <p:sp>
          <p:nvSpPr>
            <p:cNvPr id="64" name="椭圆 63"/>
            <p:cNvSpPr/>
            <p:nvPr/>
          </p:nvSpPr>
          <p:spPr>
            <a:xfrm>
              <a:off x="5181486" y="4265651"/>
              <a:ext cx="414516" cy="414516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1" name="组合 49"/>
            <p:cNvGrpSpPr/>
            <p:nvPr/>
          </p:nvGrpSpPr>
          <p:grpSpPr>
            <a:xfrm>
              <a:off x="5287222" y="4375239"/>
              <a:ext cx="253419" cy="172633"/>
              <a:chOff x="4895160" y="4287159"/>
              <a:chExt cx="571418" cy="389258"/>
            </a:xfrm>
            <a:solidFill>
              <a:sysClr val="window" lastClr="FFFFFF"/>
            </a:solidFill>
          </p:grpSpPr>
          <p:sp>
            <p:nvSpPr>
              <p:cNvPr id="66" name="Freeform 327"/>
              <p:cNvSpPr>
                <a:spLocks noEditPoints="1"/>
              </p:cNvSpPr>
              <p:nvPr/>
            </p:nvSpPr>
            <p:spPr bwMode="auto">
              <a:xfrm>
                <a:off x="4895160" y="4287159"/>
                <a:ext cx="438051" cy="389258"/>
              </a:xfrm>
              <a:custGeom>
                <a:avLst/>
                <a:gdLst>
                  <a:gd name="T0" fmla="*/ 166 w 171"/>
                  <a:gd name="T1" fmla="*/ 0 h 152"/>
                  <a:gd name="T2" fmla="*/ 5 w 171"/>
                  <a:gd name="T3" fmla="*/ 0 h 152"/>
                  <a:gd name="T4" fmla="*/ 0 w 171"/>
                  <a:gd name="T5" fmla="*/ 5 h 152"/>
                  <a:gd name="T6" fmla="*/ 0 w 171"/>
                  <a:gd name="T7" fmla="*/ 146 h 152"/>
                  <a:gd name="T8" fmla="*/ 5 w 171"/>
                  <a:gd name="T9" fmla="*/ 152 h 152"/>
                  <a:gd name="T10" fmla="*/ 166 w 171"/>
                  <a:gd name="T11" fmla="*/ 152 h 152"/>
                  <a:gd name="T12" fmla="*/ 171 w 171"/>
                  <a:gd name="T13" fmla="*/ 146 h 152"/>
                  <a:gd name="T14" fmla="*/ 171 w 171"/>
                  <a:gd name="T15" fmla="*/ 5 h 152"/>
                  <a:gd name="T16" fmla="*/ 166 w 171"/>
                  <a:gd name="T17" fmla="*/ 0 h 152"/>
                  <a:gd name="T18" fmla="*/ 132 w 171"/>
                  <a:gd name="T19" fmla="*/ 12 h 152"/>
                  <a:gd name="T20" fmla="*/ 139 w 171"/>
                  <a:gd name="T21" fmla="*/ 19 h 152"/>
                  <a:gd name="T22" fmla="*/ 132 w 171"/>
                  <a:gd name="T23" fmla="*/ 26 h 152"/>
                  <a:gd name="T24" fmla="*/ 124 w 171"/>
                  <a:gd name="T25" fmla="*/ 19 h 152"/>
                  <a:gd name="T26" fmla="*/ 132 w 171"/>
                  <a:gd name="T27" fmla="*/ 12 h 152"/>
                  <a:gd name="T28" fmla="*/ 110 w 171"/>
                  <a:gd name="T29" fmla="*/ 12 h 152"/>
                  <a:gd name="T30" fmla="*/ 118 w 171"/>
                  <a:gd name="T31" fmla="*/ 19 h 152"/>
                  <a:gd name="T32" fmla="*/ 110 w 171"/>
                  <a:gd name="T33" fmla="*/ 26 h 152"/>
                  <a:gd name="T34" fmla="*/ 103 w 171"/>
                  <a:gd name="T35" fmla="*/ 19 h 152"/>
                  <a:gd name="T36" fmla="*/ 110 w 171"/>
                  <a:gd name="T37" fmla="*/ 12 h 152"/>
                  <a:gd name="T38" fmla="*/ 160 w 171"/>
                  <a:gd name="T39" fmla="*/ 141 h 152"/>
                  <a:gd name="T40" fmla="*/ 11 w 171"/>
                  <a:gd name="T41" fmla="*/ 141 h 152"/>
                  <a:gd name="T42" fmla="*/ 11 w 171"/>
                  <a:gd name="T43" fmla="*/ 38 h 152"/>
                  <a:gd name="T44" fmla="*/ 160 w 171"/>
                  <a:gd name="T45" fmla="*/ 38 h 152"/>
                  <a:gd name="T46" fmla="*/ 160 w 171"/>
                  <a:gd name="T47" fmla="*/ 141 h 152"/>
                  <a:gd name="T48" fmla="*/ 153 w 171"/>
                  <a:gd name="T49" fmla="*/ 26 h 152"/>
                  <a:gd name="T50" fmla="*/ 146 w 171"/>
                  <a:gd name="T51" fmla="*/ 19 h 152"/>
                  <a:gd name="T52" fmla="*/ 153 w 171"/>
                  <a:gd name="T53" fmla="*/ 12 h 152"/>
                  <a:gd name="T54" fmla="*/ 160 w 171"/>
                  <a:gd name="T55" fmla="*/ 19 h 152"/>
                  <a:gd name="T56" fmla="*/ 153 w 171"/>
                  <a:gd name="T57" fmla="*/ 26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1" h="152">
                    <a:moveTo>
                      <a:pt x="16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49"/>
                      <a:pt x="2" y="152"/>
                      <a:pt x="5" y="152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9" y="152"/>
                      <a:pt x="171" y="149"/>
                      <a:pt x="171" y="146"/>
                    </a:cubicBezTo>
                    <a:cubicBezTo>
                      <a:pt x="171" y="5"/>
                      <a:pt x="171" y="5"/>
                      <a:pt x="171" y="5"/>
                    </a:cubicBezTo>
                    <a:cubicBezTo>
                      <a:pt x="171" y="2"/>
                      <a:pt x="169" y="0"/>
                      <a:pt x="166" y="0"/>
                    </a:cubicBezTo>
                    <a:close/>
                    <a:moveTo>
                      <a:pt x="132" y="12"/>
                    </a:moveTo>
                    <a:cubicBezTo>
                      <a:pt x="136" y="12"/>
                      <a:pt x="139" y="15"/>
                      <a:pt x="139" y="19"/>
                    </a:cubicBezTo>
                    <a:cubicBezTo>
                      <a:pt x="139" y="23"/>
                      <a:pt x="136" y="26"/>
                      <a:pt x="132" y="26"/>
                    </a:cubicBezTo>
                    <a:cubicBezTo>
                      <a:pt x="128" y="26"/>
                      <a:pt x="124" y="23"/>
                      <a:pt x="124" y="19"/>
                    </a:cubicBezTo>
                    <a:cubicBezTo>
                      <a:pt x="124" y="15"/>
                      <a:pt x="128" y="12"/>
                      <a:pt x="132" y="12"/>
                    </a:cubicBezTo>
                    <a:close/>
                    <a:moveTo>
                      <a:pt x="110" y="12"/>
                    </a:moveTo>
                    <a:cubicBezTo>
                      <a:pt x="114" y="12"/>
                      <a:pt x="118" y="15"/>
                      <a:pt x="118" y="19"/>
                    </a:cubicBezTo>
                    <a:cubicBezTo>
                      <a:pt x="118" y="23"/>
                      <a:pt x="114" y="26"/>
                      <a:pt x="110" y="26"/>
                    </a:cubicBezTo>
                    <a:cubicBezTo>
                      <a:pt x="106" y="26"/>
                      <a:pt x="103" y="23"/>
                      <a:pt x="103" y="19"/>
                    </a:cubicBezTo>
                    <a:cubicBezTo>
                      <a:pt x="103" y="15"/>
                      <a:pt x="106" y="12"/>
                      <a:pt x="110" y="12"/>
                    </a:cubicBezTo>
                    <a:close/>
                    <a:moveTo>
                      <a:pt x="160" y="141"/>
                    </a:moveTo>
                    <a:cubicBezTo>
                      <a:pt x="11" y="141"/>
                      <a:pt x="11" y="141"/>
                      <a:pt x="11" y="141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60" y="38"/>
                      <a:pt x="160" y="38"/>
                      <a:pt x="160" y="38"/>
                    </a:cubicBezTo>
                    <a:lnTo>
                      <a:pt x="160" y="141"/>
                    </a:lnTo>
                    <a:close/>
                    <a:moveTo>
                      <a:pt x="153" y="26"/>
                    </a:moveTo>
                    <a:cubicBezTo>
                      <a:pt x="149" y="26"/>
                      <a:pt x="146" y="23"/>
                      <a:pt x="146" y="19"/>
                    </a:cubicBezTo>
                    <a:cubicBezTo>
                      <a:pt x="146" y="15"/>
                      <a:pt x="149" y="12"/>
                      <a:pt x="153" y="12"/>
                    </a:cubicBezTo>
                    <a:cubicBezTo>
                      <a:pt x="157" y="12"/>
                      <a:pt x="160" y="15"/>
                      <a:pt x="160" y="19"/>
                    </a:cubicBezTo>
                    <a:cubicBezTo>
                      <a:pt x="160" y="23"/>
                      <a:pt x="157" y="26"/>
                      <a:pt x="153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Rectangle 328"/>
              <p:cNvSpPr>
                <a:spLocks noChangeArrowheads="1"/>
              </p:cNvSpPr>
              <p:nvPr/>
            </p:nvSpPr>
            <p:spPr bwMode="auto">
              <a:xfrm>
                <a:off x="4953712" y="4417273"/>
                <a:ext cx="315527" cy="5963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Rectangle 329"/>
              <p:cNvSpPr>
                <a:spLocks noChangeArrowheads="1"/>
              </p:cNvSpPr>
              <p:nvPr/>
            </p:nvSpPr>
            <p:spPr bwMode="auto">
              <a:xfrm>
                <a:off x="4953712" y="4501847"/>
                <a:ext cx="99754" cy="10517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Rectangle 330"/>
              <p:cNvSpPr>
                <a:spLocks noChangeArrowheads="1"/>
              </p:cNvSpPr>
              <p:nvPr/>
            </p:nvSpPr>
            <p:spPr bwMode="auto">
              <a:xfrm>
                <a:off x="5071899" y="4505100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Rectangle 331"/>
              <p:cNvSpPr>
                <a:spLocks noChangeArrowheads="1"/>
              </p:cNvSpPr>
              <p:nvPr/>
            </p:nvSpPr>
            <p:spPr bwMode="auto">
              <a:xfrm>
                <a:off x="5071899" y="4548471"/>
                <a:ext cx="107344" cy="130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Rectangle 332"/>
              <p:cNvSpPr>
                <a:spLocks noChangeArrowheads="1"/>
              </p:cNvSpPr>
              <p:nvPr/>
            </p:nvSpPr>
            <p:spPr bwMode="auto">
              <a:xfrm>
                <a:off x="5071899" y="4589674"/>
                <a:ext cx="107344" cy="1518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333"/>
              <p:cNvSpPr/>
              <p:nvPr/>
            </p:nvSpPr>
            <p:spPr bwMode="auto">
              <a:xfrm>
                <a:off x="5225867" y="4569073"/>
                <a:ext cx="40119" cy="41203"/>
              </a:xfrm>
              <a:custGeom>
                <a:avLst/>
                <a:gdLst>
                  <a:gd name="T0" fmla="*/ 11 w 37"/>
                  <a:gd name="T1" fmla="*/ 0 h 38"/>
                  <a:gd name="T2" fmla="*/ 11 w 37"/>
                  <a:gd name="T3" fmla="*/ 2 h 38"/>
                  <a:gd name="T4" fmla="*/ 0 w 37"/>
                  <a:gd name="T5" fmla="*/ 38 h 38"/>
                  <a:gd name="T6" fmla="*/ 35 w 37"/>
                  <a:gd name="T7" fmla="*/ 26 h 38"/>
                  <a:gd name="T8" fmla="*/ 37 w 37"/>
                  <a:gd name="T9" fmla="*/ 26 h 38"/>
                  <a:gd name="T10" fmla="*/ 11 w 37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8">
                    <a:moveTo>
                      <a:pt x="11" y="0"/>
                    </a:moveTo>
                    <a:lnTo>
                      <a:pt x="11" y="2"/>
                    </a:lnTo>
                    <a:lnTo>
                      <a:pt x="0" y="38"/>
                    </a:lnTo>
                    <a:lnTo>
                      <a:pt x="35" y="26"/>
                    </a:lnTo>
                    <a:lnTo>
                      <a:pt x="37" y="26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334"/>
              <p:cNvSpPr/>
              <p:nvPr/>
            </p:nvSpPr>
            <p:spPr bwMode="auto">
              <a:xfrm>
                <a:off x="5389594" y="4366311"/>
                <a:ext cx="76984" cy="79153"/>
              </a:xfrm>
              <a:custGeom>
                <a:avLst/>
                <a:gdLst>
                  <a:gd name="T0" fmla="*/ 23 w 30"/>
                  <a:gd name="T1" fmla="*/ 31 h 31"/>
                  <a:gd name="T2" fmla="*/ 28 w 30"/>
                  <a:gd name="T3" fmla="*/ 25 h 31"/>
                  <a:gd name="T4" fmla="*/ 28 w 30"/>
                  <a:gd name="T5" fmla="*/ 18 h 31"/>
                  <a:gd name="T6" fmla="*/ 13 w 30"/>
                  <a:gd name="T7" fmla="*/ 2 h 31"/>
                  <a:gd name="T8" fmla="*/ 6 w 30"/>
                  <a:gd name="T9" fmla="*/ 2 h 31"/>
                  <a:gd name="T10" fmla="*/ 0 w 30"/>
                  <a:gd name="T11" fmla="*/ 8 h 31"/>
                  <a:gd name="T12" fmla="*/ 23 w 30"/>
                  <a:gd name="T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1">
                    <a:moveTo>
                      <a:pt x="23" y="31"/>
                    </a:moveTo>
                    <a:cubicBezTo>
                      <a:pt x="28" y="25"/>
                      <a:pt x="28" y="25"/>
                      <a:pt x="28" y="25"/>
                    </a:cubicBezTo>
                    <a:cubicBezTo>
                      <a:pt x="30" y="23"/>
                      <a:pt x="30" y="20"/>
                      <a:pt x="28" y="18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0"/>
                      <a:pt x="8" y="0"/>
                      <a:pt x="6" y="2"/>
                    </a:cubicBezTo>
                    <a:cubicBezTo>
                      <a:pt x="0" y="8"/>
                      <a:pt x="0" y="8"/>
                      <a:pt x="0" y="8"/>
                    </a:cubicBezTo>
                    <a:lnTo>
                      <a:pt x="23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Freeform 335"/>
              <p:cNvSpPr/>
              <p:nvPr/>
            </p:nvSpPr>
            <p:spPr bwMode="auto">
              <a:xfrm>
                <a:off x="5258396" y="4394503"/>
                <a:ext cx="182160" cy="182160"/>
              </a:xfrm>
              <a:custGeom>
                <a:avLst/>
                <a:gdLst>
                  <a:gd name="T0" fmla="*/ 49 w 71"/>
                  <a:gd name="T1" fmla="*/ 0 h 71"/>
                  <a:gd name="T2" fmla="*/ 48 w 71"/>
                  <a:gd name="T3" fmla="*/ 0 h 71"/>
                  <a:gd name="T4" fmla="*/ 2 w 71"/>
                  <a:gd name="T5" fmla="*/ 47 h 71"/>
                  <a:gd name="T6" fmla="*/ 2 w 71"/>
                  <a:gd name="T7" fmla="*/ 54 h 71"/>
                  <a:gd name="T8" fmla="*/ 2 w 71"/>
                  <a:gd name="T9" fmla="*/ 55 h 71"/>
                  <a:gd name="T10" fmla="*/ 8 w 71"/>
                  <a:gd name="T11" fmla="*/ 56 h 71"/>
                  <a:gd name="T12" fmla="*/ 9 w 71"/>
                  <a:gd name="T13" fmla="*/ 62 h 71"/>
                  <a:gd name="T14" fmla="*/ 9 w 71"/>
                  <a:gd name="T15" fmla="*/ 62 h 71"/>
                  <a:gd name="T16" fmla="*/ 15 w 71"/>
                  <a:gd name="T17" fmla="*/ 63 h 71"/>
                  <a:gd name="T18" fmla="*/ 16 w 71"/>
                  <a:gd name="T19" fmla="*/ 69 h 71"/>
                  <a:gd name="T20" fmla="*/ 17 w 71"/>
                  <a:gd name="T21" fmla="*/ 69 h 71"/>
                  <a:gd name="T22" fmla="*/ 24 w 71"/>
                  <a:gd name="T23" fmla="*/ 69 h 71"/>
                  <a:gd name="T24" fmla="*/ 71 w 71"/>
                  <a:gd name="T25" fmla="*/ 23 h 71"/>
                  <a:gd name="T26" fmla="*/ 71 w 71"/>
                  <a:gd name="T27" fmla="*/ 22 h 71"/>
                  <a:gd name="T28" fmla="*/ 49 w 71"/>
                  <a:gd name="T2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1">
                    <a:moveTo>
                      <a:pt x="49" y="0"/>
                    </a:moveTo>
                    <a:cubicBezTo>
                      <a:pt x="49" y="0"/>
                      <a:pt x="48" y="0"/>
                      <a:pt x="48" y="0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0" y="49"/>
                      <a:pt x="0" y="52"/>
                      <a:pt x="2" y="54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6"/>
                      <a:pt x="6" y="57"/>
                      <a:pt x="8" y="56"/>
                    </a:cubicBezTo>
                    <a:cubicBezTo>
                      <a:pt x="7" y="58"/>
                      <a:pt x="7" y="60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11" y="64"/>
                      <a:pt x="13" y="64"/>
                      <a:pt x="15" y="63"/>
                    </a:cubicBezTo>
                    <a:cubicBezTo>
                      <a:pt x="14" y="65"/>
                      <a:pt x="15" y="67"/>
                      <a:pt x="16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9" y="71"/>
                      <a:pt x="22" y="71"/>
                      <a:pt x="24" y="69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3"/>
                      <a:pt x="71" y="22"/>
                      <a:pt x="71" y="22"/>
                    </a:cubicBezTo>
                    <a:lnTo>
                      <a:pt x="4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2" name="组合 42"/>
          <p:cNvGrpSpPr/>
          <p:nvPr/>
        </p:nvGrpSpPr>
        <p:grpSpPr>
          <a:xfrm>
            <a:off x="333216" y="826048"/>
            <a:ext cx="198110" cy="179741"/>
            <a:chOff x="6660232" y="4192439"/>
            <a:chExt cx="239713" cy="217487"/>
          </a:xfrm>
        </p:grpSpPr>
        <p:sp>
          <p:nvSpPr>
            <p:cNvPr id="44" name="Freeform 78"/>
            <p:cNvSpPr>
              <a:spLocks noEditPoints="1"/>
            </p:cNvSpPr>
            <p:nvPr/>
          </p:nvSpPr>
          <p:spPr bwMode="auto">
            <a:xfrm>
              <a:off x="6768182" y="4279751"/>
              <a:ext cx="131763" cy="130175"/>
            </a:xfrm>
            <a:custGeom>
              <a:avLst/>
              <a:gdLst>
                <a:gd name="T0" fmla="*/ 45 w 83"/>
                <a:gd name="T1" fmla="*/ 11 h 82"/>
                <a:gd name="T2" fmla="*/ 71 w 83"/>
                <a:gd name="T3" fmla="*/ 37 h 82"/>
                <a:gd name="T4" fmla="*/ 29 w 83"/>
                <a:gd name="T5" fmla="*/ 80 h 82"/>
                <a:gd name="T6" fmla="*/ 0 w 83"/>
                <a:gd name="T7" fmla="*/ 82 h 82"/>
                <a:gd name="T8" fmla="*/ 3 w 83"/>
                <a:gd name="T9" fmla="*/ 54 h 82"/>
                <a:gd name="T10" fmla="*/ 45 w 83"/>
                <a:gd name="T11" fmla="*/ 11 h 82"/>
                <a:gd name="T12" fmla="*/ 74 w 83"/>
                <a:gd name="T13" fmla="*/ 33 h 82"/>
                <a:gd name="T14" fmla="*/ 50 w 83"/>
                <a:gd name="T15" fmla="*/ 9 h 82"/>
                <a:gd name="T16" fmla="*/ 57 w 83"/>
                <a:gd name="T17" fmla="*/ 0 h 82"/>
                <a:gd name="T18" fmla="*/ 83 w 83"/>
                <a:gd name="T19" fmla="*/ 26 h 82"/>
                <a:gd name="T20" fmla="*/ 74 w 83"/>
                <a:gd name="T21" fmla="*/ 33 h 82"/>
                <a:gd name="T22" fmla="*/ 78 w 83"/>
                <a:gd name="T23" fmla="*/ 28 h 82"/>
                <a:gd name="T24" fmla="*/ 78 w 83"/>
                <a:gd name="T25" fmla="*/ 2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82">
                  <a:moveTo>
                    <a:pt x="45" y="11"/>
                  </a:moveTo>
                  <a:lnTo>
                    <a:pt x="71" y="37"/>
                  </a:lnTo>
                  <a:lnTo>
                    <a:pt x="29" y="80"/>
                  </a:lnTo>
                  <a:lnTo>
                    <a:pt x="0" y="82"/>
                  </a:lnTo>
                  <a:lnTo>
                    <a:pt x="3" y="54"/>
                  </a:lnTo>
                  <a:lnTo>
                    <a:pt x="45" y="11"/>
                  </a:lnTo>
                  <a:close/>
                  <a:moveTo>
                    <a:pt x="74" y="33"/>
                  </a:moveTo>
                  <a:lnTo>
                    <a:pt x="50" y="9"/>
                  </a:lnTo>
                  <a:lnTo>
                    <a:pt x="57" y="0"/>
                  </a:lnTo>
                  <a:lnTo>
                    <a:pt x="83" y="26"/>
                  </a:lnTo>
                  <a:lnTo>
                    <a:pt x="74" y="33"/>
                  </a:lnTo>
                  <a:close/>
                  <a:moveTo>
                    <a:pt x="78" y="28"/>
                  </a:moveTo>
                  <a:lnTo>
                    <a:pt x="78" y="28"/>
                  </a:ln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79"/>
            <p:cNvSpPr>
              <a:spLocks noEditPoints="1"/>
            </p:cNvSpPr>
            <p:nvPr/>
          </p:nvSpPr>
          <p:spPr bwMode="auto">
            <a:xfrm>
              <a:off x="6768182" y="4279751"/>
              <a:ext cx="131763" cy="130175"/>
            </a:xfrm>
            <a:custGeom>
              <a:avLst/>
              <a:gdLst>
                <a:gd name="T0" fmla="*/ 45 w 83"/>
                <a:gd name="T1" fmla="*/ 11 h 82"/>
                <a:gd name="T2" fmla="*/ 71 w 83"/>
                <a:gd name="T3" fmla="*/ 37 h 82"/>
                <a:gd name="T4" fmla="*/ 29 w 83"/>
                <a:gd name="T5" fmla="*/ 80 h 82"/>
                <a:gd name="T6" fmla="*/ 0 w 83"/>
                <a:gd name="T7" fmla="*/ 82 h 82"/>
                <a:gd name="T8" fmla="*/ 3 w 83"/>
                <a:gd name="T9" fmla="*/ 54 h 82"/>
                <a:gd name="T10" fmla="*/ 45 w 83"/>
                <a:gd name="T11" fmla="*/ 11 h 82"/>
                <a:gd name="T12" fmla="*/ 74 w 83"/>
                <a:gd name="T13" fmla="*/ 33 h 82"/>
                <a:gd name="T14" fmla="*/ 50 w 83"/>
                <a:gd name="T15" fmla="*/ 9 h 82"/>
                <a:gd name="T16" fmla="*/ 57 w 83"/>
                <a:gd name="T17" fmla="*/ 0 h 82"/>
                <a:gd name="T18" fmla="*/ 83 w 83"/>
                <a:gd name="T19" fmla="*/ 26 h 82"/>
                <a:gd name="T20" fmla="*/ 74 w 83"/>
                <a:gd name="T21" fmla="*/ 33 h 82"/>
                <a:gd name="T22" fmla="*/ 78 w 83"/>
                <a:gd name="T23" fmla="*/ 28 h 82"/>
                <a:gd name="T24" fmla="*/ 78 w 83"/>
                <a:gd name="T25" fmla="*/ 2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82">
                  <a:moveTo>
                    <a:pt x="45" y="11"/>
                  </a:moveTo>
                  <a:lnTo>
                    <a:pt x="71" y="37"/>
                  </a:lnTo>
                  <a:lnTo>
                    <a:pt x="29" y="80"/>
                  </a:lnTo>
                  <a:lnTo>
                    <a:pt x="0" y="82"/>
                  </a:lnTo>
                  <a:lnTo>
                    <a:pt x="3" y="54"/>
                  </a:lnTo>
                  <a:lnTo>
                    <a:pt x="45" y="11"/>
                  </a:lnTo>
                  <a:moveTo>
                    <a:pt x="74" y="33"/>
                  </a:moveTo>
                  <a:lnTo>
                    <a:pt x="50" y="9"/>
                  </a:lnTo>
                  <a:lnTo>
                    <a:pt x="57" y="0"/>
                  </a:lnTo>
                  <a:lnTo>
                    <a:pt x="83" y="26"/>
                  </a:lnTo>
                  <a:lnTo>
                    <a:pt x="74" y="33"/>
                  </a:lnTo>
                  <a:moveTo>
                    <a:pt x="78" y="28"/>
                  </a:moveTo>
                  <a:lnTo>
                    <a:pt x="78" y="2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80"/>
            <p:cNvSpPr/>
            <p:nvPr/>
          </p:nvSpPr>
          <p:spPr bwMode="auto">
            <a:xfrm>
              <a:off x="6660232" y="4192439"/>
              <a:ext cx="195263" cy="203200"/>
            </a:xfrm>
            <a:custGeom>
              <a:avLst/>
              <a:gdLst>
                <a:gd name="T0" fmla="*/ 28 w 52"/>
                <a:gd name="T1" fmla="*/ 11 h 54"/>
                <a:gd name="T2" fmla="*/ 0 w 52"/>
                <a:gd name="T3" fmla="*/ 2 h 54"/>
                <a:gd name="T4" fmla="*/ 0 w 52"/>
                <a:gd name="T5" fmla="*/ 44 h 54"/>
                <a:gd name="T6" fmla="*/ 26 w 52"/>
                <a:gd name="T7" fmla="*/ 54 h 54"/>
                <a:gd name="T8" fmla="*/ 27 w 52"/>
                <a:gd name="T9" fmla="*/ 46 h 54"/>
                <a:gd name="T10" fmla="*/ 52 w 52"/>
                <a:gd name="T11" fmla="*/ 21 h 54"/>
                <a:gd name="T12" fmla="*/ 52 w 52"/>
                <a:gd name="T13" fmla="*/ 2 h 54"/>
                <a:gd name="T14" fmla="*/ 28 w 5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54">
                  <a:moveTo>
                    <a:pt x="28" y="11"/>
                  </a:moveTo>
                  <a:cubicBezTo>
                    <a:pt x="28" y="11"/>
                    <a:pt x="23" y="1"/>
                    <a:pt x="0" y="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35" y="0"/>
                    <a:pt x="28" y="11"/>
                  </a:cubicBezTo>
                  <a:close/>
                </a:path>
              </a:pathLst>
            </a:custGeom>
            <a:solidFill>
              <a:srgbClr val="136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" name="组合 46"/>
          <p:cNvGrpSpPr/>
          <p:nvPr/>
        </p:nvGrpSpPr>
        <p:grpSpPr>
          <a:xfrm>
            <a:off x="4718759" y="1923678"/>
            <a:ext cx="1080120" cy="1080120"/>
            <a:chOff x="4718759" y="1923678"/>
            <a:chExt cx="1080120" cy="1080120"/>
          </a:xfrm>
        </p:grpSpPr>
        <p:sp>
          <p:nvSpPr>
            <p:cNvPr id="48" name="椭圆 47"/>
            <p:cNvSpPr/>
            <p:nvPr/>
          </p:nvSpPr>
          <p:spPr>
            <a:xfrm>
              <a:off x="4718759" y="1923678"/>
              <a:ext cx="1080120" cy="1080120"/>
            </a:xfrm>
            <a:prstGeom prst="ellipse">
              <a:avLst/>
            </a:prstGeom>
            <a:solidFill>
              <a:srgbClr val="FFC000"/>
            </a:solidFill>
            <a:ln w="25400" cap="flat" cmpd="sng" algn="ctr"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prstDash val="solid"/>
            </a:ln>
            <a:effectLst>
              <a:innerShdw blurRad="127000" dist="25400" dir="13500000">
                <a:srgbClr val="000000">
                  <a:alpha val="43137"/>
                </a:srgb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4" name="组合 84"/>
            <p:cNvGrpSpPr/>
            <p:nvPr/>
          </p:nvGrpSpPr>
          <p:grpSpPr>
            <a:xfrm>
              <a:off x="4948581" y="2226892"/>
              <a:ext cx="669460" cy="455950"/>
              <a:chOff x="4948581" y="2226892"/>
              <a:chExt cx="669460" cy="455950"/>
            </a:xfrm>
          </p:grpSpPr>
          <p:pic>
            <p:nvPicPr>
              <p:cNvPr id="86" name="图片 8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948581" y="2226892"/>
                <a:ext cx="669460" cy="455950"/>
              </a:xfrm>
              <a:prstGeom prst="rect">
                <a:avLst/>
              </a:prstGeom>
            </p:spPr>
          </p:pic>
          <p:sp>
            <p:nvSpPr>
              <p:cNvPr id="87" name="Freeform 5"/>
              <p:cNvSpPr>
                <a:spLocks noEditPoints="1"/>
              </p:cNvSpPr>
              <p:nvPr/>
            </p:nvSpPr>
            <p:spPr bwMode="auto">
              <a:xfrm>
                <a:off x="5075036" y="2283579"/>
                <a:ext cx="392494" cy="275251"/>
              </a:xfrm>
              <a:custGeom>
                <a:avLst/>
                <a:gdLst>
                  <a:gd name="T0" fmla="*/ 229 w 800"/>
                  <a:gd name="T1" fmla="*/ 472 h 562"/>
                  <a:gd name="T2" fmla="*/ 202 w 800"/>
                  <a:gd name="T3" fmla="*/ 462 h 562"/>
                  <a:gd name="T4" fmla="*/ 0 w 800"/>
                  <a:gd name="T5" fmla="*/ 282 h 562"/>
                  <a:gd name="T6" fmla="*/ 213 w 800"/>
                  <a:gd name="T7" fmla="*/ 93 h 562"/>
                  <a:gd name="T8" fmla="*/ 270 w 800"/>
                  <a:gd name="T9" fmla="*/ 96 h 562"/>
                  <a:gd name="T10" fmla="*/ 267 w 800"/>
                  <a:gd name="T11" fmla="*/ 152 h 562"/>
                  <a:gd name="T12" fmla="*/ 120 w 800"/>
                  <a:gd name="T13" fmla="*/ 282 h 562"/>
                  <a:gd name="T14" fmla="*/ 255 w 800"/>
                  <a:gd name="T15" fmla="*/ 402 h 562"/>
                  <a:gd name="T16" fmla="*/ 259 w 800"/>
                  <a:gd name="T17" fmla="*/ 459 h 562"/>
                  <a:gd name="T18" fmla="*/ 229 w 800"/>
                  <a:gd name="T19" fmla="*/ 472 h 562"/>
                  <a:gd name="T20" fmla="*/ 586 w 800"/>
                  <a:gd name="T21" fmla="*/ 472 h 562"/>
                  <a:gd name="T22" fmla="*/ 800 w 800"/>
                  <a:gd name="T23" fmla="*/ 282 h 562"/>
                  <a:gd name="T24" fmla="*/ 597 w 800"/>
                  <a:gd name="T25" fmla="*/ 103 h 562"/>
                  <a:gd name="T26" fmla="*/ 541 w 800"/>
                  <a:gd name="T27" fmla="*/ 106 h 562"/>
                  <a:gd name="T28" fmla="*/ 544 w 800"/>
                  <a:gd name="T29" fmla="*/ 162 h 562"/>
                  <a:gd name="T30" fmla="*/ 679 w 800"/>
                  <a:gd name="T31" fmla="*/ 282 h 562"/>
                  <a:gd name="T32" fmla="*/ 533 w 800"/>
                  <a:gd name="T33" fmla="*/ 412 h 562"/>
                  <a:gd name="T34" fmla="*/ 530 w 800"/>
                  <a:gd name="T35" fmla="*/ 469 h 562"/>
                  <a:gd name="T36" fmla="*/ 560 w 800"/>
                  <a:gd name="T37" fmla="*/ 482 h 562"/>
                  <a:gd name="T38" fmla="*/ 586 w 800"/>
                  <a:gd name="T39" fmla="*/ 472 h 562"/>
                  <a:gd name="T40" fmla="*/ 399 w 800"/>
                  <a:gd name="T41" fmla="*/ 529 h 562"/>
                  <a:gd name="T42" fmla="*/ 479 w 800"/>
                  <a:gd name="T43" fmla="*/ 49 h 562"/>
                  <a:gd name="T44" fmla="*/ 446 w 800"/>
                  <a:gd name="T45" fmla="*/ 3 h 562"/>
                  <a:gd name="T46" fmla="*/ 400 w 800"/>
                  <a:gd name="T47" fmla="*/ 36 h 562"/>
                  <a:gd name="T48" fmla="*/ 320 w 800"/>
                  <a:gd name="T49" fmla="*/ 516 h 562"/>
                  <a:gd name="T50" fmla="*/ 353 w 800"/>
                  <a:gd name="T51" fmla="*/ 562 h 562"/>
                  <a:gd name="T52" fmla="*/ 360 w 800"/>
                  <a:gd name="T53" fmla="*/ 562 h 562"/>
                  <a:gd name="T54" fmla="*/ 399 w 800"/>
                  <a:gd name="T55" fmla="*/ 529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00" h="562">
                    <a:moveTo>
                      <a:pt x="229" y="472"/>
                    </a:moveTo>
                    <a:cubicBezTo>
                      <a:pt x="219" y="472"/>
                      <a:pt x="210" y="469"/>
                      <a:pt x="202" y="46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213" y="93"/>
                      <a:pt x="213" y="93"/>
                      <a:pt x="213" y="93"/>
                    </a:cubicBezTo>
                    <a:cubicBezTo>
                      <a:pt x="230" y="78"/>
                      <a:pt x="255" y="79"/>
                      <a:pt x="270" y="96"/>
                    </a:cubicBezTo>
                    <a:cubicBezTo>
                      <a:pt x="284" y="112"/>
                      <a:pt x="283" y="138"/>
                      <a:pt x="267" y="152"/>
                    </a:cubicBezTo>
                    <a:cubicBezTo>
                      <a:pt x="120" y="282"/>
                      <a:pt x="120" y="282"/>
                      <a:pt x="120" y="282"/>
                    </a:cubicBezTo>
                    <a:cubicBezTo>
                      <a:pt x="255" y="402"/>
                      <a:pt x="255" y="402"/>
                      <a:pt x="255" y="402"/>
                    </a:cubicBezTo>
                    <a:cubicBezTo>
                      <a:pt x="272" y="417"/>
                      <a:pt x="273" y="442"/>
                      <a:pt x="259" y="459"/>
                    </a:cubicBezTo>
                    <a:cubicBezTo>
                      <a:pt x="251" y="468"/>
                      <a:pt x="240" y="472"/>
                      <a:pt x="229" y="472"/>
                    </a:cubicBezTo>
                    <a:close/>
                    <a:moveTo>
                      <a:pt x="586" y="472"/>
                    </a:moveTo>
                    <a:cubicBezTo>
                      <a:pt x="800" y="282"/>
                      <a:pt x="800" y="282"/>
                      <a:pt x="800" y="282"/>
                    </a:cubicBezTo>
                    <a:cubicBezTo>
                      <a:pt x="597" y="103"/>
                      <a:pt x="597" y="103"/>
                      <a:pt x="597" y="103"/>
                    </a:cubicBezTo>
                    <a:cubicBezTo>
                      <a:pt x="581" y="88"/>
                      <a:pt x="556" y="89"/>
                      <a:pt x="541" y="106"/>
                    </a:cubicBezTo>
                    <a:cubicBezTo>
                      <a:pt x="526" y="122"/>
                      <a:pt x="528" y="148"/>
                      <a:pt x="544" y="162"/>
                    </a:cubicBezTo>
                    <a:cubicBezTo>
                      <a:pt x="679" y="282"/>
                      <a:pt x="679" y="282"/>
                      <a:pt x="679" y="282"/>
                    </a:cubicBezTo>
                    <a:cubicBezTo>
                      <a:pt x="533" y="412"/>
                      <a:pt x="533" y="412"/>
                      <a:pt x="533" y="412"/>
                    </a:cubicBezTo>
                    <a:cubicBezTo>
                      <a:pt x="517" y="427"/>
                      <a:pt x="515" y="452"/>
                      <a:pt x="530" y="469"/>
                    </a:cubicBezTo>
                    <a:cubicBezTo>
                      <a:pt x="538" y="478"/>
                      <a:pt x="549" y="482"/>
                      <a:pt x="560" y="482"/>
                    </a:cubicBezTo>
                    <a:cubicBezTo>
                      <a:pt x="569" y="482"/>
                      <a:pt x="579" y="479"/>
                      <a:pt x="586" y="472"/>
                    </a:cubicBezTo>
                    <a:close/>
                    <a:moveTo>
                      <a:pt x="399" y="529"/>
                    </a:moveTo>
                    <a:cubicBezTo>
                      <a:pt x="479" y="49"/>
                      <a:pt x="479" y="49"/>
                      <a:pt x="479" y="49"/>
                    </a:cubicBezTo>
                    <a:cubicBezTo>
                      <a:pt x="483" y="27"/>
                      <a:pt x="468" y="7"/>
                      <a:pt x="446" y="3"/>
                    </a:cubicBezTo>
                    <a:cubicBezTo>
                      <a:pt x="424" y="0"/>
                      <a:pt x="404" y="14"/>
                      <a:pt x="400" y="36"/>
                    </a:cubicBezTo>
                    <a:cubicBezTo>
                      <a:pt x="320" y="516"/>
                      <a:pt x="320" y="516"/>
                      <a:pt x="320" y="516"/>
                    </a:cubicBezTo>
                    <a:cubicBezTo>
                      <a:pt x="317" y="537"/>
                      <a:pt x="332" y="558"/>
                      <a:pt x="353" y="562"/>
                    </a:cubicBezTo>
                    <a:cubicBezTo>
                      <a:pt x="356" y="562"/>
                      <a:pt x="358" y="562"/>
                      <a:pt x="360" y="562"/>
                    </a:cubicBezTo>
                    <a:cubicBezTo>
                      <a:pt x="379" y="562"/>
                      <a:pt x="396" y="548"/>
                      <a:pt x="399" y="529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</p:grpSp>
      </p:grpSp>
      <p:sp>
        <p:nvSpPr>
          <p:cNvPr id="41" name="TextBox 8"/>
          <p:cNvSpPr txBox="1">
            <a:spLocks noChangeArrowheads="1"/>
          </p:cNvSpPr>
          <p:nvPr/>
        </p:nvSpPr>
        <p:spPr bwMode="auto">
          <a:xfrm>
            <a:off x="3212233" y="3219822"/>
            <a:ext cx="1215751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作业质量</a:t>
            </a:r>
          </a:p>
        </p:txBody>
      </p:sp>
      <p:sp>
        <p:nvSpPr>
          <p:cNvPr id="42" name="TextBox 8"/>
          <p:cNvSpPr txBox="1">
            <a:spLocks noChangeArrowheads="1"/>
          </p:cNvSpPr>
          <p:nvPr/>
        </p:nvSpPr>
        <p:spPr bwMode="auto">
          <a:xfrm>
            <a:off x="4782300" y="3219822"/>
            <a:ext cx="953038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代码量</a:t>
            </a:r>
          </a:p>
        </p:txBody>
      </p:sp>
      <p:sp>
        <p:nvSpPr>
          <p:cNvPr id="75" name="TextBox 8"/>
          <p:cNvSpPr txBox="1">
            <a:spLocks noChangeArrowheads="1"/>
          </p:cNvSpPr>
          <p:nvPr/>
        </p:nvSpPr>
        <p:spPr bwMode="auto">
          <a:xfrm>
            <a:off x="6038604" y="3219822"/>
            <a:ext cx="1269700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共性问题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41" grpId="0" build="allAtOnce"/>
      <p:bldP spid="42" grpId="0" build="allAtOnce"/>
      <p:bldP spid="75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非阻塞</a:t>
            </a:r>
            <a:r>
              <a:rPr lang="en-US" altLang="zh-CN" dirty="0">
                <a:latin typeface="+mn-ea"/>
                <a:ea typeface="+mn-ea"/>
              </a:rPr>
              <a:t>IO</a:t>
            </a:r>
            <a:r>
              <a:rPr lang="zh-CN" altLang="en-US" dirty="0">
                <a:latin typeface="+mn-ea"/>
                <a:ea typeface="+mn-ea"/>
              </a:rPr>
              <a:t>的作用</a:t>
            </a:r>
          </a:p>
        </p:txBody>
      </p:sp>
      <p:sp>
        <p:nvSpPr>
          <p:cNvPr id="36874" name="AutoShape 2"/>
          <p:cNvSpPr>
            <a:spLocks noChangeArrowheads="1"/>
          </p:cNvSpPr>
          <p:nvPr/>
        </p:nvSpPr>
        <p:spPr bwMode="auto">
          <a:xfrm>
            <a:off x="3635896" y="1779662"/>
            <a:ext cx="1619250" cy="1501775"/>
          </a:xfrm>
          <a:prstGeom prst="roundRect">
            <a:avLst>
              <a:gd name="adj" fmla="val 13005"/>
            </a:avLst>
          </a:prstGeom>
          <a:solidFill>
            <a:srgbClr val="53C3B0"/>
          </a:solidFill>
          <a:ln w="19050" cap="rnd" cmpd="sng">
            <a:solidFill>
              <a:srgbClr val="595959"/>
            </a:solidFill>
            <a:prstDash val="sysDot"/>
            <a:bevel/>
          </a:ln>
        </p:spPr>
        <p:txBody>
          <a:bodyPr wrap="none" anchor="ctr"/>
          <a:lstStyle/>
          <a:p>
            <a:endParaRPr lang="zh-CN" altLang="zh-CN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6875" name="Line 16"/>
          <p:cNvSpPr>
            <a:spLocks noChangeShapeType="1"/>
          </p:cNvSpPr>
          <p:nvPr/>
        </p:nvSpPr>
        <p:spPr bwMode="auto">
          <a:xfrm flipH="1">
            <a:off x="3804171" y="1955876"/>
            <a:ext cx="0" cy="1325562"/>
          </a:xfrm>
          <a:prstGeom prst="line">
            <a:avLst/>
          </a:prstGeom>
          <a:noFill/>
          <a:ln w="19050" cmpd="sng">
            <a:solidFill>
              <a:schemeClr val="bg1"/>
            </a:solidFill>
            <a:prstDash val="sysDot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6876" name="Group 138"/>
          <p:cNvGrpSpPr/>
          <p:nvPr/>
        </p:nvGrpSpPr>
        <p:grpSpPr bwMode="auto">
          <a:xfrm>
            <a:off x="3724823" y="3154437"/>
            <a:ext cx="182563" cy="180975"/>
            <a:chOff x="0" y="0"/>
            <a:chExt cx="250" cy="250"/>
          </a:xfrm>
        </p:grpSpPr>
        <p:sp>
          <p:nvSpPr>
            <p:cNvPr id="36877" name="Oval 139"/>
            <p:cNvSpPr>
              <a:spLocks noChangeArrowheads="1"/>
            </p:cNvSpPr>
            <p:nvPr/>
          </p:nvSpPr>
          <p:spPr bwMode="auto">
            <a:xfrm>
              <a:off x="0" y="0"/>
              <a:ext cx="250" cy="250"/>
            </a:xfrm>
            <a:prstGeom prst="ellipse">
              <a:avLst/>
            </a:prstGeom>
            <a:solidFill>
              <a:srgbClr val="FFD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pitchFamily="34" charset="-127"/>
                <a:sym typeface="微软雅黑" panose="020B0503020204020204" pitchFamily="34" charset="-122"/>
              </a:endParaRPr>
            </a:p>
          </p:txBody>
        </p:sp>
        <p:sp>
          <p:nvSpPr>
            <p:cNvPr id="36878" name="Oval 140"/>
            <p:cNvSpPr>
              <a:spLocks noChangeArrowheads="1"/>
            </p:cNvSpPr>
            <p:nvPr/>
          </p:nvSpPr>
          <p:spPr bwMode="auto">
            <a:xfrm>
              <a:off x="68" y="68"/>
              <a:ext cx="114" cy="1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pitchFamily="34" charset="-127"/>
                <a:sym typeface="微软雅黑" panose="020B0503020204020204" pitchFamily="34" charset="-122"/>
              </a:endParaRPr>
            </a:p>
          </p:txBody>
        </p:sp>
      </p:grpSp>
      <p:sp>
        <p:nvSpPr>
          <p:cNvPr id="36880" name="TextBox 57"/>
          <p:cNvSpPr>
            <a:spLocks noChangeArrowheads="1"/>
          </p:cNvSpPr>
          <p:nvPr/>
        </p:nvSpPr>
        <p:spPr bwMode="auto">
          <a:xfrm>
            <a:off x="3825826" y="1913757"/>
            <a:ext cx="1547812" cy="1289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l" eaLnBrk="0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  <a:ea typeface="+mn-ea"/>
                <a:sym typeface="+mn-ea"/>
              </a:rPr>
              <a:t>防止多线程访问资源造成阻塞</a:t>
            </a:r>
            <a:endParaRPr lang="zh-CN" alt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6908" name="TextBox 57"/>
          <p:cNvSpPr>
            <a:spLocks noChangeArrowheads="1"/>
          </p:cNvSpPr>
          <p:nvPr/>
        </p:nvSpPr>
        <p:spPr bwMode="auto">
          <a:xfrm>
            <a:off x="775970" y="3502025"/>
            <a:ext cx="1416050" cy="5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lnSpc>
                <a:spcPct val="150000"/>
              </a:lnSpc>
            </a:pP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72189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68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8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6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1000"/>
                                        <p:tgtEl>
                                          <p:spTgt spid="3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368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500"/>
                                        <p:tgtEl>
                                          <p:spTgt spid="369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4" grpId="0" bldLvl="0" animBg="1" autoUpdateAnimBg="0"/>
      <p:bldP spid="36875" grpId="0" bldLvl="0" animBg="1" autoUpdateAnimBg="0"/>
      <p:bldP spid="36880" grpId="0" bldLvl="0" autoUpdateAnimBg="0"/>
      <p:bldP spid="36908" grpId="0" bldLvl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xmlns="" id="{73DE2CFE-42F2-48F0-8706-5264E012B1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4247096" y="-2808822"/>
            <a:ext cx="1016234" cy="8062626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965199" y="903081"/>
            <a:ext cx="7517548" cy="6434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/>
            <a:r>
              <a:rPr lang="zh-CN" altLang="en-US" sz="2400" dirty="0">
                <a:solidFill>
                  <a:srgbClr val="FFFFFF"/>
                </a:solidFill>
              </a:rPr>
              <a:t>同步</a:t>
            </a:r>
            <a:r>
              <a:rPr lang="en-US" altLang="zh-CN" sz="2400" dirty="0">
                <a:solidFill>
                  <a:srgbClr val="FFFFFF"/>
                </a:solidFill>
              </a:rPr>
              <a:t>IO</a:t>
            </a:r>
            <a:r>
              <a:rPr lang="zh-CN" altLang="en-US" sz="2400" dirty="0">
                <a:solidFill>
                  <a:srgbClr val="FFFFFF"/>
                </a:solidFill>
              </a:rPr>
              <a:t>的应用场景解析</a:t>
            </a:r>
            <a:endParaRPr lang="zh-CN" alt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DE52815C-6582-954A-9CC1-734416700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8" y="2221838"/>
            <a:ext cx="2084965" cy="251015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eaLnBrk="1" hangingPunct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等待数据请求直到获得响应结果</a:t>
            </a:r>
            <a:endParaRPr lang="en" altLang="zh-CN" sz="1100" dirty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143591" y="1824775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143591" y="2183154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1008" y="3314441"/>
            <a:ext cx="25360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900">
                <a:cs typeface="Times New Roman" panose="02020603050405020304" pitchFamily="18" charset="0"/>
              </a:rPr>
              <a:t>   </a:t>
            </a: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134" y="4609841"/>
            <a:ext cx="31772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900">
                <a:cs typeface="Times New Roman" panose="02020603050405020304" pitchFamily="18" charset="0"/>
              </a:rPr>
              <a:t>     </a:t>
            </a: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0" name="标题 4">
            <a:extLst>
              <a:ext uri="{FF2B5EF4-FFF2-40B4-BE49-F238E27FC236}">
                <a16:creationId xmlns:a16="http://schemas.microsoft.com/office/drawing/2014/main" xmlns="" id="{19170358-9EBE-064E-AF2C-70C4DD41AA07}"/>
              </a:ext>
            </a:extLst>
          </p:cNvPr>
          <p:cNvSpPr txBox="1">
            <a:spLocks/>
          </p:cNvSpPr>
          <p:nvPr/>
        </p:nvSpPr>
        <p:spPr>
          <a:xfrm>
            <a:off x="2195739" y="141482"/>
            <a:ext cx="676887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913130" indent="-91313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0" kern="1200">
                <a:solidFill>
                  <a:srgbClr val="0070C0"/>
                </a:solidFill>
                <a:latin typeface="+mj-lt"/>
                <a:ea typeface="+mj-ea"/>
                <a:cs typeface="+mj-cs"/>
                <a:sym typeface="Browallia New" panose="020B0604020202020204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9pPr>
          </a:lstStyle>
          <a:p>
            <a:r>
              <a:rPr lang="zh-CN" altLang="en-US" dirty="0" smtClean="0">
                <a:latin typeface="+mj-ea"/>
              </a:rPr>
              <a:t>什么是同步</a:t>
            </a:r>
            <a:r>
              <a:rPr lang="en-US" altLang="zh-CN" dirty="0">
                <a:latin typeface="+mj-ea"/>
              </a:rPr>
              <a:t>IO</a:t>
            </a:r>
            <a:endParaRPr lang="zh-CN" altLang="en-US" dirty="0">
              <a:latin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3536243-D624-ED4C-A572-7732CB4B8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1953022"/>
            <a:ext cx="4403058" cy="3190478"/>
          </a:xfrm>
          <a:prstGeom prst="rect">
            <a:avLst/>
          </a:prstGeom>
        </p:spPr>
      </p:pic>
      <p:sp>
        <p:nvSpPr>
          <p:cNvPr id="15" name="Text Box 21">
            <a:extLst>
              <a:ext uri="{FF2B5EF4-FFF2-40B4-BE49-F238E27FC236}">
                <a16:creationId xmlns="" xmlns:a16="http://schemas.microsoft.com/office/drawing/2014/main" id="{A4B15B5A-DC02-D440-85B6-7702A1F74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4272565"/>
            <a:ext cx="7221299" cy="386490"/>
          </a:xfrm>
          <a:prstGeom prst="rect">
            <a:avLst/>
          </a:prstGeom>
          <a:solidFill>
            <a:srgbClr val="0070C0"/>
          </a:solidFill>
          <a:ln w="6350" cmpd="sng">
            <a:solidFill>
              <a:srgbClr val="008080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lIns="77953" tIns="38976" rIns="77953" bIns="38976">
            <a:spAutoFit/>
          </a:bodyPr>
          <a:lstStyle/>
          <a:p>
            <a:pPr>
              <a:defRPr/>
            </a:pPr>
            <a:r>
              <a:rPr lang="zh-CN" altLang="en-US" sz="2000" kern="0" dirty="0" smtClean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同步</a:t>
            </a:r>
            <a:r>
              <a:rPr lang="en-US" altLang="zh-CN" sz="2000" kern="0" dirty="0" smtClean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IO</a:t>
            </a:r>
            <a:r>
              <a:rPr lang="zh-CN" altLang="en-US" sz="20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是等待数据的请求直到获得响应结果</a:t>
            </a:r>
            <a:r>
              <a:rPr lang="zh-CN" altLang="en-US" sz="2000" kern="0" dirty="0" smtClean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的</a:t>
            </a:r>
            <a:r>
              <a:rPr lang="en-US" altLang="zh-CN" sz="2000" kern="0" dirty="0" smtClean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IO</a:t>
            </a:r>
            <a:endParaRPr lang="zh-CN" altLang="en-US" sz="2000" kern="0" dirty="0">
              <a:solidFill>
                <a:schemeClr val="bg1"/>
              </a:solidFill>
              <a:latin typeface="黑体" panose="02010609060101010101" pitchFamily="2" charset="-122"/>
              <a:ea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604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r>
              <a:rPr lang="zh-CN" altLang="en-US" dirty="0">
                <a:latin typeface="+mj-ea"/>
              </a:rPr>
              <a:t>同步</a:t>
            </a:r>
            <a:r>
              <a:rPr lang="en-US" altLang="zh-CN" dirty="0">
                <a:latin typeface="+mj-ea"/>
              </a:rPr>
              <a:t>IO</a:t>
            </a:r>
            <a:r>
              <a:rPr lang="zh-CN" altLang="en-US" dirty="0">
                <a:latin typeface="+mj-ea"/>
              </a:rPr>
              <a:t>的作用</a:t>
            </a:r>
          </a:p>
        </p:txBody>
      </p:sp>
      <p:sp>
        <p:nvSpPr>
          <p:cNvPr id="36874" name="AutoShape 2"/>
          <p:cNvSpPr>
            <a:spLocks noChangeArrowheads="1"/>
          </p:cNvSpPr>
          <p:nvPr/>
        </p:nvSpPr>
        <p:spPr bwMode="auto">
          <a:xfrm>
            <a:off x="3635896" y="1779662"/>
            <a:ext cx="1619250" cy="1501775"/>
          </a:xfrm>
          <a:prstGeom prst="roundRect">
            <a:avLst>
              <a:gd name="adj" fmla="val 13005"/>
            </a:avLst>
          </a:prstGeom>
          <a:solidFill>
            <a:srgbClr val="53C3B0"/>
          </a:solidFill>
          <a:ln w="19050" cap="rnd" cmpd="sng">
            <a:solidFill>
              <a:srgbClr val="595959"/>
            </a:solidFill>
            <a:prstDash val="sysDot"/>
            <a:bevel/>
          </a:ln>
        </p:spPr>
        <p:txBody>
          <a:bodyPr wrap="none" anchor="ctr"/>
          <a:lstStyle/>
          <a:p>
            <a:endParaRPr lang="zh-CN" altLang="zh-CN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6875" name="Line 16"/>
          <p:cNvSpPr>
            <a:spLocks noChangeShapeType="1"/>
          </p:cNvSpPr>
          <p:nvPr/>
        </p:nvSpPr>
        <p:spPr bwMode="auto">
          <a:xfrm flipH="1">
            <a:off x="3804171" y="1955876"/>
            <a:ext cx="0" cy="1325562"/>
          </a:xfrm>
          <a:prstGeom prst="line">
            <a:avLst/>
          </a:prstGeom>
          <a:noFill/>
          <a:ln w="19050" cmpd="sng">
            <a:solidFill>
              <a:schemeClr val="bg1"/>
            </a:solidFill>
            <a:prstDash val="sysDot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6876" name="Group 138"/>
          <p:cNvGrpSpPr/>
          <p:nvPr/>
        </p:nvGrpSpPr>
        <p:grpSpPr bwMode="auto">
          <a:xfrm>
            <a:off x="3724823" y="3154437"/>
            <a:ext cx="182563" cy="180975"/>
            <a:chOff x="0" y="0"/>
            <a:chExt cx="250" cy="250"/>
          </a:xfrm>
        </p:grpSpPr>
        <p:sp>
          <p:nvSpPr>
            <p:cNvPr id="36877" name="Oval 139"/>
            <p:cNvSpPr>
              <a:spLocks noChangeArrowheads="1"/>
            </p:cNvSpPr>
            <p:nvPr/>
          </p:nvSpPr>
          <p:spPr bwMode="auto">
            <a:xfrm>
              <a:off x="0" y="0"/>
              <a:ext cx="250" cy="250"/>
            </a:xfrm>
            <a:prstGeom prst="ellipse">
              <a:avLst/>
            </a:prstGeom>
            <a:solidFill>
              <a:srgbClr val="FFD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pitchFamily="34" charset="-127"/>
                <a:sym typeface="微软雅黑" panose="020B0503020204020204" pitchFamily="34" charset="-122"/>
              </a:endParaRPr>
            </a:p>
          </p:txBody>
        </p:sp>
        <p:sp>
          <p:nvSpPr>
            <p:cNvPr id="36878" name="Oval 140"/>
            <p:cNvSpPr>
              <a:spLocks noChangeArrowheads="1"/>
            </p:cNvSpPr>
            <p:nvPr/>
          </p:nvSpPr>
          <p:spPr bwMode="auto">
            <a:xfrm>
              <a:off x="68" y="68"/>
              <a:ext cx="114" cy="1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pitchFamily="34" charset="-127"/>
                <a:sym typeface="微软雅黑" panose="020B0503020204020204" pitchFamily="34" charset="-122"/>
              </a:endParaRPr>
            </a:p>
          </p:txBody>
        </p:sp>
      </p:grpSp>
      <p:sp>
        <p:nvSpPr>
          <p:cNvPr id="36880" name="TextBox 57"/>
          <p:cNvSpPr>
            <a:spLocks noChangeArrowheads="1"/>
          </p:cNvSpPr>
          <p:nvPr/>
        </p:nvSpPr>
        <p:spPr bwMode="auto">
          <a:xfrm>
            <a:off x="3825826" y="2040667"/>
            <a:ext cx="1547812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0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控制过程顺序的执行</a:t>
            </a:r>
          </a:p>
        </p:txBody>
      </p:sp>
      <p:sp>
        <p:nvSpPr>
          <p:cNvPr id="36908" name="TextBox 57"/>
          <p:cNvSpPr>
            <a:spLocks noChangeArrowheads="1"/>
          </p:cNvSpPr>
          <p:nvPr/>
        </p:nvSpPr>
        <p:spPr bwMode="auto">
          <a:xfrm>
            <a:off x="775970" y="3502025"/>
            <a:ext cx="1416050" cy="5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lnSpc>
                <a:spcPct val="150000"/>
              </a:lnSpc>
            </a:pP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54344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68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8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6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1000"/>
                                        <p:tgtEl>
                                          <p:spTgt spid="3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368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500"/>
                                        <p:tgtEl>
                                          <p:spTgt spid="369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4" grpId="0" bldLvl="0" animBg="1" autoUpdateAnimBg="0"/>
      <p:bldP spid="36875" grpId="0" bldLvl="0" animBg="1" autoUpdateAnimBg="0"/>
      <p:bldP spid="36880" grpId="0" bldLvl="0" autoUpdateAnimBg="0"/>
      <p:bldP spid="36908" grpId="0" bldLvl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xmlns="" id="{73DE2CFE-42F2-48F0-8706-5264E012B1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4247096" y="-2808822"/>
            <a:ext cx="1016234" cy="8062626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965199" y="903081"/>
            <a:ext cx="7517548" cy="6434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/>
            <a:r>
              <a:rPr lang="zh-CN" altLang="en-US" sz="2400" dirty="0">
                <a:solidFill>
                  <a:srgbClr val="FFFFFF"/>
                </a:solidFill>
              </a:rPr>
              <a:t>异步</a:t>
            </a:r>
            <a:r>
              <a:rPr lang="en-US" altLang="zh-CN" sz="2400" dirty="0">
                <a:solidFill>
                  <a:srgbClr val="FFFFFF"/>
                </a:solidFill>
              </a:rPr>
              <a:t>IO</a:t>
            </a:r>
            <a:r>
              <a:rPr lang="zh-CN" altLang="en-US" sz="2400" dirty="0">
                <a:solidFill>
                  <a:srgbClr val="FFFFFF"/>
                </a:solidFill>
              </a:rPr>
              <a:t>的应用场景解析</a:t>
            </a:r>
            <a:endParaRPr lang="zh-CN" alt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DE52815C-6582-954A-9CC1-734416700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8" y="2221838"/>
            <a:ext cx="2084965" cy="251015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eaLnBrk="1" hangingPunct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发送或接收数据不会受到阻塞的、由系统代替完成并反馈最终结果</a:t>
            </a:r>
            <a:endParaRPr lang="en" altLang="zh-CN" sz="1100" dirty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143591" y="1824775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143591" y="2183154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1008" y="3314441"/>
            <a:ext cx="25360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900">
                <a:cs typeface="Times New Roman" panose="02020603050405020304" pitchFamily="18" charset="0"/>
              </a:rPr>
              <a:t>   </a:t>
            </a: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134" y="4609841"/>
            <a:ext cx="31772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900">
                <a:cs typeface="Times New Roman" panose="02020603050405020304" pitchFamily="18" charset="0"/>
              </a:rPr>
              <a:t>     </a:t>
            </a: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0" name="标题 4">
            <a:extLst>
              <a:ext uri="{FF2B5EF4-FFF2-40B4-BE49-F238E27FC236}">
                <a16:creationId xmlns:a16="http://schemas.microsoft.com/office/drawing/2014/main" xmlns="" id="{19170358-9EBE-064E-AF2C-70C4DD41AA07}"/>
              </a:ext>
            </a:extLst>
          </p:cNvPr>
          <p:cNvSpPr txBox="1">
            <a:spLocks/>
          </p:cNvSpPr>
          <p:nvPr/>
        </p:nvSpPr>
        <p:spPr>
          <a:xfrm>
            <a:off x="2195739" y="141482"/>
            <a:ext cx="676887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913130" indent="-91313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0" kern="1200">
                <a:solidFill>
                  <a:srgbClr val="0070C0"/>
                </a:solidFill>
                <a:latin typeface="+mj-lt"/>
                <a:ea typeface="+mj-ea"/>
                <a:cs typeface="+mj-cs"/>
                <a:sym typeface="Browallia New" panose="020B0604020202020204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9pPr>
          </a:lstStyle>
          <a:p>
            <a:r>
              <a:rPr lang="zh-CN" altLang="en-US" dirty="0" smtClean="0">
                <a:latin typeface="+mj-ea"/>
              </a:rPr>
              <a:t>什么是异步</a:t>
            </a:r>
            <a:r>
              <a:rPr lang="en-US" altLang="zh-CN" dirty="0">
                <a:latin typeface="+mj-ea"/>
              </a:rPr>
              <a:t>IO</a:t>
            </a:r>
            <a:endParaRPr lang="zh-CN" altLang="en-US" dirty="0">
              <a:latin typeface="+mj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3D4FA3D0-EF0C-0C47-ACD0-9DC8C3702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2002630"/>
            <a:ext cx="5438662" cy="2233193"/>
          </a:xfrm>
          <a:prstGeom prst="rect">
            <a:avLst/>
          </a:prstGeom>
        </p:spPr>
      </p:pic>
      <p:sp>
        <p:nvSpPr>
          <p:cNvPr id="15" name="Text Box 21">
            <a:extLst>
              <a:ext uri="{FF2B5EF4-FFF2-40B4-BE49-F238E27FC236}">
                <a16:creationId xmlns="" xmlns:a16="http://schemas.microsoft.com/office/drawing/2014/main" id="{A4B15B5A-DC02-D440-85B6-7702A1F74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4272565"/>
            <a:ext cx="7221299" cy="694266"/>
          </a:xfrm>
          <a:prstGeom prst="rect">
            <a:avLst/>
          </a:prstGeom>
          <a:solidFill>
            <a:srgbClr val="0070C0"/>
          </a:solidFill>
          <a:ln w="6350" cmpd="sng">
            <a:solidFill>
              <a:srgbClr val="008080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lIns="77953" tIns="38976" rIns="77953" bIns="38976">
            <a:spAutoFit/>
          </a:bodyPr>
          <a:lstStyle/>
          <a:p>
            <a:pPr>
              <a:defRPr/>
            </a:pPr>
            <a:r>
              <a:rPr lang="zh-CN" altLang="en-US" sz="2000" kern="0" dirty="0" smtClean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异步</a:t>
            </a:r>
            <a:r>
              <a:rPr lang="en-US" altLang="zh-CN" sz="2000" kern="0" dirty="0" smtClean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IO</a:t>
            </a:r>
            <a:r>
              <a:rPr lang="zh-CN" altLang="en-US" sz="20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是发送或接收数据不会受到阻塞的、由系统代替完成并反馈最终结果</a:t>
            </a:r>
            <a:r>
              <a:rPr lang="zh-CN" altLang="en-US" sz="2000" kern="0" dirty="0" smtClean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的</a:t>
            </a:r>
            <a:r>
              <a:rPr lang="en-US" altLang="zh-CN" sz="2000" kern="0" dirty="0" smtClean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IO</a:t>
            </a:r>
            <a:endParaRPr lang="zh-CN" altLang="en-US" sz="2000" kern="0" dirty="0">
              <a:solidFill>
                <a:schemeClr val="bg1"/>
              </a:solidFill>
              <a:latin typeface="黑体" panose="02010609060101010101" pitchFamily="2" charset="-122"/>
              <a:ea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796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r>
              <a:rPr lang="zh-CN" altLang="en-US" dirty="0">
                <a:latin typeface="+mj-ea"/>
              </a:rPr>
              <a:t>异步</a:t>
            </a:r>
            <a:r>
              <a:rPr lang="en-US" altLang="zh-CN" dirty="0">
                <a:latin typeface="+mj-ea"/>
              </a:rPr>
              <a:t>IO</a:t>
            </a:r>
            <a:r>
              <a:rPr lang="zh-CN" altLang="en-US" dirty="0">
                <a:latin typeface="+mj-ea"/>
              </a:rPr>
              <a:t>的作用</a:t>
            </a:r>
          </a:p>
        </p:txBody>
      </p:sp>
      <p:sp>
        <p:nvSpPr>
          <p:cNvPr id="36874" name="AutoShape 2"/>
          <p:cNvSpPr>
            <a:spLocks noChangeArrowheads="1"/>
          </p:cNvSpPr>
          <p:nvPr/>
        </p:nvSpPr>
        <p:spPr bwMode="auto">
          <a:xfrm>
            <a:off x="2339752" y="1779662"/>
            <a:ext cx="1619250" cy="1501775"/>
          </a:xfrm>
          <a:prstGeom prst="roundRect">
            <a:avLst>
              <a:gd name="adj" fmla="val 13005"/>
            </a:avLst>
          </a:prstGeom>
          <a:solidFill>
            <a:srgbClr val="53C3B0"/>
          </a:solidFill>
          <a:ln w="19050" cap="rnd" cmpd="sng">
            <a:solidFill>
              <a:srgbClr val="595959"/>
            </a:solidFill>
            <a:prstDash val="sysDot"/>
            <a:bevel/>
          </a:ln>
        </p:spPr>
        <p:txBody>
          <a:bodyPr wrap="none" anchor="ctr"/>
          <a:lstStyle/>
          <a:p>
            <a:endParaRPr lang="zh-CN" altLang="zh-CN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6875" name="Line 16"/>
          <p:cNvSpPr>
            <a:spLocks noChangeShapeType="1"/>
          </p:cNvSpPr>
          <p:nvPr/>
        </p:nvSpPr>
        <p:spPr bwMode="auto">
          <a:xfrm flipH="1">
            <a:off x="2508027" y="1955876"/>
            <a:ext cx="0" cy="1325562"/>
          </a:xfrm>
          <a:prstGeom prst="line">
            <a:avLst/>
          </a:prstGeom>
          <a:noFill/>
          <a:ln w="19050" cmpd="sng">
            <a:solidFill>
              <a:schemeClr val="bg1"/>
            </a:solidFill>
            <a:prstDash val="sysDot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6876" name="Group 138"/>
          <p:cNvGrpSpPr/>
          <p:nvPr/>
        </p:nvGrpSpPr>
        <p:grpSpPr bwMode="auto">
          <a:xfrm>
            <a:off x="2428679" y="3154437"/>
            <a:ext cx="182563" cy="180975"/>
            <a:chOff x="0" y="0"/>
            <a:chExt cx="250" cy="250"/>
          </a:xfrm>
        </p:grpSpPr>
        <p:sp>
          <p:nvSpPr>
            <p:cNvPr id="36877" name="Oval 139"/>
            <p:cNvSpPr>
              <a:spLocks noChangeArrowheads="1"/>
            </p:cNvSpPr>
            <p:nvPr/>
          </p:nvSpPr>
          <p:spPr bwMode="auto">
            <a:xfrm>
              <a:off x="0" y="0"/>
              <a:ext cx="250" cy="250"/>
            </a:xfrm>
            <a:prstGeom prst="ellipse">
              <a:avLst/>
            </a:prstGeom>
            <a:solidFill>
              <a:srgbClr val="FFD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pitchFamily="34" charset="-127"/>
                <a:sym typeface="微软雅黑" panose="020B0503020204020204" pitchFamily="34" charset="-122"/>
              </a:endParaRPr>
            </a:p>
          </p:txBody>
        </p:sp>
        <p:sp>
          <p:nvSpPr>
            <p:cNvPr id="36878" name="Oval 140"/>
            <p:cNvSpPr>
              <a:spLocks noChangeArrowheads="1"/>
            </p:cNvSpPr>
            <p:nvPr/>
          </p:nvSpPr>
          <p:spPr bwMode="auto">
            <a:xfrm>
              <a:off x="68" y="68"/>
              <a:ext cx="114" cy="1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pitchFamily="34" charset="-127"/>
                <a:sym typeface="微软雅黑" panose="020B0503020204020204" pitchFamily="34" charset="-122"/>
              </a:endParaRPr>
            </a:p>
          </p:txBody>
        </p:sp>
      </p:grpSp>
      <p:sp>
        <p:nvSpPr>
          <p:cNvPr id="36880" name="TextBox 57"/>
          <p:cNvSpPr>
            <a:spLocks noChangeArrowheads="1"/>
          </p:cNvSpPr>
          <p:nvPr/>
        </p:nvSpPr>
        <p:spPr bwMode="auto">
          <a:xfrm>
            <a:off x="2529682" y="2215811"/>
            <a:ext cx="1547812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0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避免阻塞</a:t>
            </a:r>
          </a:p>
        </p:txBody>
      </p:sp>
      <p:sp>
        <p:nvSpPr>
          <p:cNvPr id="36908" name="TextBox 57"/>
          <p:cNvSpPr>
            <a:spLocks noChangeArrowheads="1"/>
          </p:cNvSpPr>
          <p:nvPr/>
        </p:nvSpPr>
        <p:spPr bwMode="auto">
          <a:xfrm>
            <a:off x="775970" y="3502025"/>
            <a:ext cx="1416050" cy="5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lnSpc>
                <a:spcPct val="150000"/>
              </a:lnSpc>
            </a:pPr>
            <a:endParaRPr lang="zh-CN" dirty="0"/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xmlns="" id="{4C00BCAA-1756-D649-AB6F-4E49B9FD9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5878" y="1791517"/>
            <a:ext cx="1619250" cy="1501775"/>
          </a:xfrm>
          <a:prstGeom prst="roundRect">
            <a:avLst>
              <a:gd name="adj" fmla="val 13005"/>
            </a:avLst>
          </a:prstGeom>
          <a:solidFill>
            <a:srgbClr val="317FB7"/>
          </a:solidFill>
          <a:ln w="19050" cap="rnd" cmpd="sng">
            <a:solidFill>
              <a:srgbClr val="595959"/>
            </a:solidFill>
            <a:prstDash val="sysDot"/>
            <a:beve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1" name="TextBox 57">
            <a:extLst>
              <a:ext uri="{FF2B5EF4-FFF2-40B4-BE49-F238E27FC236}">
                <a16:creationId xmlns:a16="http://schemas.microsoft.com/office/drawing/2014/main" xmlns="" id="{4285ECD6-9144-954F-8185-620F38AAE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056" y="2093345"/>
            <a:ext cx="1410662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l" eaLnBrk="0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提高响应效率</a:t>
            </a:r>
          </a:p>
        </p:txBody>
      </p:sp>
      <p:sp>
        <p:nvSpPr>
          <p:cNvPr id="12" name="Line 16">
            <a:extLst>
              <a:ext uri="{FF2B5EF4-FFF2-40B4-BE49-F238E27FC236}">
                <a16:creationId xmlns:a16="http://schemas.microsoft.com/office/drawing/2014/main" xmlns="" id="{A4F4D372-5539-2542-876F-0853E2C451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76056" y="1967731"/>
            <a:ext cx="0" cy="1289048"/>
          </a:xfrm>
          <a:prstGeom prst="line">
            <a:avLst/>
          </a:prstGeom>
          <a:noFill/>
          <a:ln w="19050" cmpd="sng">
            <a:solidFill>
              <a:srgbClr val="FFFF00"/>
            </a:solidFill>
            <a:prstDash val="sysDot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Group 138">
            <a:extLst>
              <a:ext uri="{FF2B5EF4-FFF2-40B4-BE49-F238E27FC236}">
                <a16:creationId xmlns:a16="http://schemas.microsoft.com/office/drawing/2014/main" xmlns="" id="{F250121E-E624-C34C-9792-2180CF0BB684}"/>
              </a:ext>
            </a:extLst>
          </p:cNvPr>
          <p:cNvGrpSpPr/>
          <p:nvPr/>
        </p:nvGrpSpPr>
        <p:grpSpPr bwMode="auto">
          <a:xfrm>
            <a:off x="4979218" y="3166291"/>
            <a:ext cx="182563" cy="180975"/>
            <a:chOff x="0" y="0"/>
            <a:chExt cx="250" cy="250"/>
          </a:xfrm>
        </p:grpSpPr>
        <p:sp>
          <p:nvSpPr>
            <p:cNvPr id="14" name="Oval 139">
              <a:extLst>
                <a:ext uri="{FF2B5EF4-FFF2-40B4-BE49-F238E27FC236}">
                  <a16:creationId xmlns:a16="http://schemas.microsoft.com/office/drawing/2014/main" xmlns="" id="{0D51BF9C-64B6-244C-BFF6-7FC434D37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50" cy="250"/>
            </a:xfrm>
            <a:prstGeom prst="ellipse">
              <a:avLst/>
            </a:prstGeom>
            <a:solidFill>
              <a:srgbClr val="93C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pitchFamily="34" charset="-127"/>
                <a:sym typeface="微软雅黑" panose="020B0503020204020204" pitchFamily="34" charset="-122"/>
              </a:endParaRPr>
            </a:p>
          </p:txBody>
        </p:sp>
        <p:sp>
          <p:nvSpPr>
            <p:cNvPr id="15" name="Oval 140">
              <a:extLst>
                <a:ext uri="{FF2B5EF4-FFF2-40B4-BE49-F238E27FC236}">
                  <a16:creationId xmlns:a16="http://schemas.microsoft.com/office/drawing/2014/main" xmlns="" id="{7858D7DF-DB9D-6B40-9F73-CF4A49EAB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" y="6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pitchFamily="34" charset="-127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34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68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8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6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1000"/>
                                        <p:tgtEl>
                                          <p:spTgt spid="3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368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500"/>
                                        <p:tgtEl>
                                          <p:spTgt spid="369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4" grpId="0" bldLvl="0" animBg="1" autoUpdateAnimBg="0"/>
      <p:bldP spid="36875" grpId="0" bldLvl="0" animBg="1" autoUpdateAnimBg="0"/>
      <p:bldP spid="36880" grpId="0" bldLvl="0" autoUpdateAnimBg="0"/>
      <p:bldP spid="36908" grpId="0" bldLvl="0" autoUpdateAnimBg="0"/>
      <p:bldP spid="10" grpId="0" bldLvl="0" animBg="1" autoUpdateAnimBg="0"/>
      <p:bldP spid="11" grpId="0" bldLvl="0" autoUpdateAnimBg="0"/>
      <p:bldP spid="12" grpId="0" bldLvl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xmlns="" id="{73DE2CFE-42F2-48F0-8706-5264E012B1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4247096" y="-2808822"/>
            <a:ext cx="1016234" cy="8062626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965199" y="903081"/>
            <a:ext cx="7517548" cy="6434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/>
            <a:r>
              <a:rPr lang="zh-CN" altLang="en-US" sz="2400" dirty="0">
                <a:solidFill>
                  <a:srgbClr val="FFFFFF"/>
                </a:solidFill>
              </a:rPr>
              <a:t>字符集就是为每个字符编个号码而已</a:t>
            </a:r>
            <a:endParaRPr lang="zh-CN" alt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DE52815C-6582-954A-9CC1-734416700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8" y="2221838"/>
            <a:ext cx="2084965" cy="251015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eaLnBrk="1" hangingPunct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/>
              <a:t>统一字符编码格式，以防在解码过程中出现乱码的情况</a:t>
            </a:r>
            <a:endParaRPr lang="en" altLang="zh-CN" sz="1100" dirty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143591" y="1824775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143591" y="2183154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1008" y="3314441"/>
            <a:ext cx="25360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900">
                <a:cs typeface="Times New Roman" panose="02020603050405020304" pitchFamily="18" charset="0"/>
              </a:rPr>
              <a:t>   </a:t>
            </a: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134" y="4609841"/>
            <a:ext cx="31772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900">
                <a:cs typeface="Times New Roman" panose="02020603050405020304" pitchFamily="18" charset="0"/>
              </a:rPr>
              <a:t>     </a:t>
            </a: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0" name="标题 4">
            <a:extLst>
              <a:ext uri="{FF2B5EF4-FFF2-40B4-BE49-F238E27FC236}">
                <a16:creationId xmlns:a16="http://schemas.microsoft.com/office/drawing/2014/main" xmlns="" id="{19170358-9EBE-064E-AF2C-70C4DD41AA07}"/>
              </a:ext>
            </a:extLst>
          </p:cNvPr>
          <p:cNvSpPr txBox="1">
            <a:spLocks/>
          </p:cNvSpPr>
          <p:nvPr/>
        </p:nvSpPr>
        <p:spPr>
          <a:xfrm>
            <a:off x="2195739" y="141482"/>
            <a:ext cx="676887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913130" indent="-91313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0" kern="1200">
                <a:solidFill>
                  <a:srgbClr val="0070C0"/>
                </a:solidFill>
                <a:latin typeface="+mj-lt"/>
                <a:ea typeface="+mj-ea"/>
                <a:cs typeface="+mj-cs"/>
                <a:sym typeface="Browallia New" panose="020B0604020202020204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9pPr>
          </a:lstStyle>
          <a:p>
            <a:r>
              <a:rPr lang="zh-CN" altLang="en-US" dirty="0"/>
              <a:t>什么是字符集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A3F769D4-1BD0-434F-89F3-160C9FE79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98" y="3531654"/>
            <a:ext cx="3003346" cy="8070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1F8BB78-BCE1-6642-8F9B-82E0D167E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405" y="2157306"/>
            <a:ext cx="3958705" cy="13105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87B849CE-E52D-2242-961F-9293F0990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1083" y="3687722"/>
            <a:ext cx="3941902" cy="130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2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77026"/>
          </a:xfrm>
        </p:spPr>
        <p:txBody>
          <a:bodyPr/>
          <a:lstStyle/>
          <a:p>
            <a:r>
              <a:rPr lang="zh-CN" altLang="en-US" dirty="0" smtClean="0"/>
              <a:t>什么是字符集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给字符集下个定义</a:t>
            </a:r>
          </a:p>
          <a:p>
            <a:pPr lvl="1"/>
            <a:r>
              <a:rPr lang="zh-CN" altLang="en-US" dirty="0"/>
              <a:t>字符集是什么？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65264" y="2691802"/>
            <a:ext cx="1334961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字符集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Calibri" panose="020F0502020204030204" pitchFamily="34" charset="0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6624807" y="2664574"/>
            <a:ext cx="1928826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Calibri" panose="020F0502020204030204" pitchFamily="34" charset="0"/>
              </a:rPr>
              <a:t>集合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813510" y="2636429"/>
            <a:ext cx="3714775" cy="72596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保存了所有的字符和二进制数对应关系的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800225" y="2691765"/>
            <a:ext cx="10223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Calibri" panose="020F0502020204030204" pitchFamily="34" charset="0"/>
              </a:rPr>
              <a:t>是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 flipH="1">
            <a:off x="7481795" y="2066400"/>
            <a:ext cx="215900" cy="576263"/>
          </a:xfrm>
          <a:prstGeom prst="downArrow">
            <a:avLst>
              <a:gd name="adj1" fmla="val 50000"/>
              <a:gd name="adj2" fmla="val 667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anchor="ctr"/>
          <a:lstStyle/>
          <a:p>
            <a:endParaRPr lang="zh-CN" altLang="en-US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6553101" y="1709210"/>
            <a:ext cx="204149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临近的属概念</a:t>
            </a: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2179776" y="2061003"/>
            <a:ext cx="230175" cy="641354"/>
          </a:xfrm>
          <a:prstGeom prst="downArrow">
            <a:avLst>
              <a:gd name="adj1" fmla="val 50000"/>
              <a:gd name="adj2" fmla="val 66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anchor="ctr"/>
          <a:lstStyle/>
          <a:p>
            <a:endParaRPr lang="zh-CN" altLang="en-US"/>
          </a:p>
        </p:txBody>
      </p:sp>
      <p:sp>
        <p:nvSpPr>
          <p:cNvPr id="13" name="AutoShape 11"/>
          <p:cNvSpPr>
            <a:spLocks noChangeArrowheads="1"/>
          </p:cNvSpPr>
          <p:nvPr/>
        </p:nvSpPr>
        <p:spPr bwMode="auto">
          <a:xfrm>
            <a:off x="965330" y="2061002"/>
            <a:ext cx="215900" cy="642942"/>
          </a:xfrm>
          <a:prstGeom prst="downArrow">
            <a:avLst>
              <a:gd name="adj1" fmla="val 50000"/>
              <a:gd name="adj2" fmla="val 58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anchor="ctr"/>
          <a:lstStyle/>
          <a:p>
            <a:endParaRPr lang="zh-CN" altLang="en-US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4099757" y="1709563"/>
            <a:ext cx="822285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种差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1608272" y="1703812"/>
            <a:ext cx="141607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定义联项</a:t>
            </a: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179512" y="1703812"/>
            <a:ext cx="1857388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被定义项</a:t>
            </a:r>
          </a:p>
        </p:txBody>
      </p:sp>
      <p:sp>
        <p:nvSpPr>
          <p:cNvPr id="17" name="AutoShape 10"/>
          <p:cNvSpPr>
            <a:spLocks noChangeArrowheads="1"/>
          </p:cNvSpPr>
          <p:nvPr/>
        </p:nvSpPr>
        <p:spPr bwMode="auto">
          <a:xfrm>
            <a:off x="4385509" y="2050208"/>
            <a:ext cx="230175" cy="641354"/>
          </a:xfrm>
          <a:prstGeom prst="downArrow">
            <a:avLst>
              <a:gd name="adj1" fmla="val 50000"/>
              <a:gd name="adj2" fmla="val 66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42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bldLvl="0" animBg="1"/>
      <p:bldP spid="11" grpId="0"/>
      <p:bldP spid="12" grpId="0" animBg="1"/>
      <p:bldP spid="13" grpId="0" animBg="1"/>
      <p:bldP spid="14" grpId="0"/>
      <p:bldP spid="15" grpId="0"/>
      <p:bldP spid="16" grpId="0"/>
      <p:bldP spid="17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r>
              <a:rPr lang="zh-CN" altLang="en-US" dirty="0"/>
              <a:t>字符集的作用</a:t>
            </a:r>
          </a:p>
        </p:txBody>
      </p:sp>
      <p:sp>
        <p:nvSpPr>
          <p:cNvPr id="36874" name="AutoShape 2"/>
          <p:cNvSpPr>
            <a:spLocks noChangeArrowheads="1"/>
          </p:cNvSpPr>
          <p:nvPr/>
        </p:nvSpPr>
        <p:spPr bwMode="auto">
          <a:xfrm>
            <a:off x="2339752" y="1779662"/>
            <a:ext cx="1619250" cy="1501775"/>
          </a:xfrm>
          <a:prstGeom prst="roundRect">
            <a:avLst>
              <a:gd name="adj" fmla="val 13005"/>
            </a:avLst>
          </a:prstGeom>
          <a:solidFill>
            <a:srgbClr val="53C3B0"/>
          </a:solidFill>
          <a:ln w="19050" cap="rnd" cmpd="sng">
            <a:solidFill>
              <a:srgbClr val="595959"/>
            </a:solidFill>
            <a:prstDash val="sysDot"/>
            <a:bevel/>
          </a:ln>
        </p:spPr>
        <p:txBody>
          <a:bodyPr wrap="none" anchor="ctr"/>
          <a:lstStyle/>
          <a:p>
            <a:endParaRPr lang="zh-CN" altLang="zh-CN" sz="24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36875" name="Line 16"/>
          <p:cNvSpPr>
            <a:spLocks noChangeShapeType="1"/>
          </p:cNvSpPr>
          <p:nvPr/>
        </p:nvSpPr>
        <p:spPr bwMode="auto">
          <a:xfrm flipH="1">
            <a:off x="2508027" y="1955876"/>
            <a:ext cx="0" cy="1325562"/>
          </a:xfrm>
          <a:prstGeom prst="line">
            <a:avLst/>
          </a:prstGeom>
          <a:noFill/>
          <a:ln w="19050" cmpd="sng">
            <a:solidFill>
              <a:schemeClr val="bg1"/>
            </a:solidFill>
            <a:prstDash val="sysDot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6876" name="Group 138"/>
          <p:cNvGrpSpPr/>
          <p:nvPr/>
        </p:nvGrpSpPr>
        <p:grpSpPr bwMode="auto">
          <a:xfrm>
            <a:off x="2428679" y="3154437"/>
            <a:ext cx="182563" cy="180975"/>
            <a:chOff x="0" y="0"/>
            <a:chExt cx="250" cy="250"/>
          </a:xfrm>
        </p:grpSpPr>
        <p:sp>
          <p:nvSpPr>
            <p:cNvPr id="36877" name="Oval 139"/>
            <p:cNvSpPr>
              <a:spLocks noChangeArrowheads="1"/>
            </p:cNvSpPr>
            <p:nvPr/>
          </p:nvSpPr>
          <p:spPr bwMode="auto">
            <a:xfrm>
              <a:off x="0" y="0"/>
              <a:ext cx="250" cy="250"/>
            </a:xfrm>
            <a:prstGeom prst="ellipse">
              <a:avLst/>
            </a:prstGeom>
            <a:solidFill>
              <a:srgbClr val="FFD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pitchFamily="34" charset="-127"/>
                <a:sym typeface="微软雅黑" panose="020B0503020204020204" pitchFamily="34" charset="-122"/>
              </a:endParaRPr>
            </a:p>
          </p:txBody>
        </p:sp>
        <p:sp>
          <p:nvSpPr>
            <p:cNvPr id="36878" name="Oval 140"/>
            <p:cNvSpPr>
              <a:spLocks noChangeArrowheads="1"/>
            </p:cNvSpPr>
            <p:nvPr/>
          </p:nvSpPr>
          <p:spPr bwMode="auto">
            <a:xfrm>
              <a:off x="68" y="68"/>
              <a:ext cx="114" cy="11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pitchFamily="34" charset="-127"/>
                <a:sym typeface="微软雅黑" panose="020B0503020204020204" pitchFamily="34" charset="-122"/>
              </a:endParaRPr>
            </a:p>
          </p:txBody>
        </p:sp>
      </p:grpSp>
      <p:sp>
        <p:nvSpPr>
          <p:cNvPr id="36880" name="TextBox 57"/>
          <p:cNvSpPr>
            <a:spLocks noChangeArrowheads="1"/>
          </p:cNvSpPr>
          <p:nvPr/>
        </p:nvSpPr>
        <p:spPr bwMode="auto">
          <a:xfrm>
            <a:off x="2529682" y="1884557"/>
            <a:ext cx="1547812" cy="1289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0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避免应用间通信乱码问题</a:t>
            </a:r>
          </a:p>
        </p:txBody>
      </p:sp>
      <p:sp>
        <p:nvSpPr>
          <p:cNvPr id="36908" name="TextBox 57"/>
          <p:cNvSpPr>
            <a:spLocks noChangeArrowheads="1"/>
          </p:cNvSpPr>
          <p:nvPr/>
        </p:nvSpPr>
        <p:spPr bwMode="auto">
          <a:xfrm>
            <a:off x="775970" y="3502025"/>
            <a:ext cx="1416050" cy="50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hangingPunct="0">
              <a:lnSpc>
                <a:spcPct val="150000"/>
              </a:lnSpc>
            </a:pPr>
            <a:endParaRPr lang="zh-CN" dirty="0"/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xmlns="" id="{4C00BCAA-1756-D649-AB6F-4E49B9FD9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5878" y="1791517"/>
            <a:ext cx="1619250" cy="1501775"/>
          </a:xfrm>
          <a:prstGeom prst="roundRect">
            <a:avLst>
              <a:gd name="adj" fmla="val 13005"/>
            </a:avLst>
          </a:prstGeom>
          <a:solidFill>
            <a:srgbClr val="317FB7"/>
          </a:solidFill>
          <a:ln w="19050" cap="rnd" cmpd="sng">
            <a:solidFill>
              <a:srgbClr val="595959"/>
            </a:solidFill>
            <a:prstDash val="sysDot"/>
            <a:beve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1" name="TextBox 57">
            <a:extLst>
              <a:ext uri="{FF2B5EF4-FFF2-40B4-BE49-F238E27FC236}">
                <a16:creationId xmlns:a16="http://schemas.microsoft.com/office/drawing/2014/main" xmlns="" id="{4285ECD6-9144-954F-8185-620F38AAE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056" y="1992731"/>
            <a:ext cx="1410662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l" eaLnBrk="0" hangingPunct="0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规定解码和编码规则</a:t>
            </a:r>
          </a:p>
        </p:txBody>
      </p:sp>
      <p:sp>
        <p:nvSpPr>
          <p:cNvPr id="12" name="Line 16">
            <a:extLst>
              <a:ext uri="{FF2B5EF4-FFF2-40B4-BE49-F238E27FC236}">
                <a16:creationId xmlns:a16="http://schemas.microsoft.com/office/drawing/2014/main" xmlns="" id="{A4F4D372-5539-2542-876F-0853E2C451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76056" y="1967731"/>
            <a:ext cx="0" cy="1289048"/>
          </a:xfrm>
          <a:prstGeom prst="line">
            <a:avLst/>
          </a:prstGeom>
          <a:noFill/>
          <a:ln w="19050" cmpd="sng">
            <a:solidFill>
              <a:srgbClr val="FFFF00"/>
            </a:solidFill>
            <a:prstDash val="sysDot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Group 138">
            <a:extLst>
              <a:ext uri="{FF2B5EF4-FFF2-40B4-BE49-F238E27FC236}">
                <a16:creationId xmlns:a16="http://schemas.microsoft.com/office/drawing/2014/main" xmlns="" id="{F250121E-E624-C34C-9792-2180CF0BB684}"/>
              </a:ext>
            </a:extLst>
          </p:cNvPr>
          <p:cNvGrpSpPr/>
          <p:nvPr/>
        </p:nvGrpSpPr>
        <p:grpSpPr bwMode="auto">
          <a:xfrm>
            <a:off x="4979218" y="3166291"/>
            <a:ext cx="182563" cy="180975"/>
            <a:chOff x="0" y="0"/>
            <a:chExt cx="250" cy="250"/>
          </a:xfrm>
        </p:grpSpPr>
        <p:sp>
          <p:nvSpPr>
            <p:cNvPr id="14" name="Oval 139">
              <a:extLst>
                <a:ext uri="{FF2B5EF4-FFF2-40B4-BE49-F238E27FC236}">
                  <a16:creationId xmlns:a16="http://schemas.microsoft.com/office/drawing/2014/main" xmlns="" id="{0D51BF9C-64B6-244C-BFF6-7FC434D37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250" cy="250"/>
            </a:xfrm>
            <a:prstGeom prst="ellipse">
              <a:avLst/>
            </a:prstGeom>
            <a:solidFill>
              <a:srgbClr val="93C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pitchFamily="34" charset="-127"/>
                <a:sym typeface="微软雅黑" panose="020B0503020204020204" pitchFamily="34" charset="-122"/>
              </a:endParaRPr>
            </a:p>
          </p:txBody>
        </p:sp>
        <p:sp>
          <p:nvSpPr>
            <p:cNvPr id="15" name="Oval 140">
              <a:extLst>
                <a:ext uri="{FF2B5EF4-FFF2-40B4-BE49-F238E27FC236}">
                  <a16:creationId xmlns:a16="http://schemas.microsoft.com/office/drawing/2014/main" xmlns="" id="{7858D7DF-DB9D-6B40-9F73-CF4A49EAB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" y="68"/>
              <a:ext cx="114" cy="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000000"/>
                </a:solidFill>
                <a:latin typeface="微软雅黑" panose="020B0503020204020204" pitchFamily="34" charset="-122"/>
                <a:ea typeface="Malgun Gothic" panose="020B0503020000020004" pitchFamily="34" charset="-127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91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68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8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36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4" dur="1000"/>
                                        <p:tgtEl>
                                          <p:spTgt spid="36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368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500"/>
                                        <p:tgtEl>
                                          <p:spTgt spid="369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4" grpId="0" bldLvl="0" animBg="1" autoUpdateAnimBg="0"/>
      <p:bldP spid="36875" grpId="0" bldLvl="0" animBg="1" autoUpdateAnimBg="0"/>
      <p:bldP spid="36880" grpId="0" bldLvl="0" autoUpdateAnimBg="0"/>
      <p:bldP spid="36908" grpId="0" bldLvl="0" autoUpdateAnimBg="0"/>
      <p:bldP spid="10" grpId="0" bldLvl="0" animBg="1" autoUpdateAnimBg="0"/>
      <p:bldP spid="11" grpId="0" bldLvl="0" autoUpdateAnimBg="0"/>
      <p:bldP spid="12" grpId="0" bldLvl="0" animBg="1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r>
              <a:rPr lang="zh-CN" altLang="en-US" dirty="0"/>
              <a:t>字符集的字符串别名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143591" y="1824775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143591" y="2183154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1008" y="3314441"/>
            <a:ext cx="25360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134" y="4609841"/>
            <a:ext cx="31772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6" name="内容占位符 5">
            <a:extLst>
              <a:ext uri="{FF2B5EF4-FFF2-40B4-BE49-F238E27FC236}">
                <a16:creationId xmlns:a16="http://schemas.microsoft.com/office/drawing/2014/main" xmlns="" id="{5A797195-9EC4-5F4B-8CE2-8A81422BEE24}"/>
              </a:ext>
            </a:extLst>
          </p:cNvPr>
          <p:cNvSpPr txBox="1">
            <a:spLocks/>
          </p:cNvSpPr>
          <p:nvPr/>
        </p:nvSpPr>
        <p:spPr>
          <a:xfrm>
            <a:off x="323528" y="843558"/>
            <a:ext cx="8352928" cy="416861"/>
          </a:xfrm>
          <a:prstGeom prst="rect">
            <a:avLst/>
          </a:prstGeom>
        </p:spPr>
        <p:txBody>
          <a:bodyPr/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常用的字符集字符串别名</a:t>
            </a:r>
            <a:endParaRPr lang="en-US" altLang="zh-CN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xmlns="" id="{16FEA948-C0BD-254A-98BD-E595799AE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291052"/>
              </p:ext>
            </p:extLst>
          </p:nvPr>
        </p:nvGraphicFramePr>
        <p:xfrm>
          <a:off x="683568" y="1426146"/>
          <a:ext cx="7848872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xmlns="" val="3858114592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xmlns="" val="3128356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别名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C1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说明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7A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70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GBK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简体中文字符集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29877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BIG5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繁体中文字符集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13928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ISO-8859-1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ISO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拉丁字母表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No.1</a:t>
                      </a:r>
                      <a:r>
                        <a:rPr lang="zh-CN" altLang="e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也叫作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ISO-LATIN-1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86437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UTF-8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位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UCS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转换格式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1674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UTF-16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16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位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UCS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转换格式，字节顺序由可选的字节顺序标记来标识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61093987"/>
                  </a:ext>
                </a:extLst>
              </a:tr>
            </a:tbl>
          </a:graphicData>
        </a:graphic>
      </p:graphicFrame>
      <p:sp>
        <p:nvSpPr>
          <p:cNvPr id="10" name="Text Box 21">
            <a:extLst>
              <a:ext uri="{FF2B5EF4-FFF2-40B4-BE49-F238E27FC236}">
                <a16:creationId xmlns:a16="http://schemas.microsoft.com/office/drawing/2014/main" xmlns="" id="{001B40DB-BFD4-CC4F-9F40-AB8D8AC76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9265" y="4059148"/>
            <a:ext cx="4057650" cy="384810"/>
          </a:xfrm>
          <a:prstGeom prst="rect">
            <a:avLst/>
          </a:prstGeom>
          <a:solidFill>
            <a:srgbClr val="0070C0"/>
          </a:solidFill>
          <a:ln w="6350" cmpd="sng">
            <a:solidFill>
              <a:srgbClr val="008080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lIns="77953" tIns="38976" rIns="77953" bIns="38976">
            <a:spAutoFit/>
          </a:bodyPr>
          <a:lstStyle/>
          <a:p>
            <a:pPr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如何在</a:t>
            </a:r>
            <a:r>
              <a:rPr lang="en-US" altLang="zh-CN" sz="20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Java</a:t>
            </a:r>
            <a:r>
              <a:rPr lang="zh-CN" altLang="en-US" sz="20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中实现呢</a:t>
            </a:r>
            <a:r>
              <a:rPr lang="zh-CN" altLang="en-US" sz="2000" kern="0" dirty="0">
                <a:solidFill>
                  <a:schemeClr val="bg1"/>
                </a:solidFill>
                <a:latin typeface="+mn-ea"/>
                <a:ea typeface="+mn-ea"/>
                <a:sym typeface="+mn-ea"/>
              </a:rPr>
              <a:t>？</a:t>
            </a:r>
            <a:endParaRPr lang="zh-CN" altLang="en-US" sz="2000" dirty="0">
              <a:solidFill>
                <a:srgbClr val="008000"/>
              </a:solidFill>
              <a:ea typeface="黑体" panose="02010609060101010101" pitchFamily="2" charset="-122"/>
            </a:endParaRPr>
          </a:p>
        </p:txBody>
      </p:sp>
      <p:pic>
        <p:nvPicPr>
          <p:cNvPr id="15" name="Picture 20" descr="0quav023[1]">
            <a:extLst>
              <a:ext uri="{FF2B5EF4-FFF2-40B4-BE49-F238E27FC236}">
                <a16:creationId xmlns:a16="http://schemas.microsoft.com/office/drawing/2014/main" xmlns="" id="{B537E2E2-F26F-D148-85CA-45CCF7889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29562" y="1995686"/>
            <a:ext cx="1719723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爆炸形 2 16">
            <a:extLst>
              <a:ext uri="{FF2B5EF4-FFF2-40B4-BE49-F238E27FC236}">
                <a16:creationId xmlns:a16="http://schemas.microsoft.com/office/drawing/2014/main" xmlns="" id="{207B6171-8B17-D844-BC74-1185663BEB49}"/>
              </a:ext>
            </a:extLst>
          </p:cNvPr>
          <p:cNvSpPr/>
          <p:nvPr/>
        </p:nvSpPr>
        <p:spPr bwMode="auto">
          <a:xfrm>
            <a:off x="2328201" y="1605513"/>
            <a:ext cx="4343582" cy="2505854"/>
          </a:xfrm>
          <a:prstGeom prst="irregularSeal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400" b="1" i="0" u="none" strike="noStrike" normalizeH="0" baseline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Charset</a:t>
            </a:r>
            <a:endParaRPr kumimoji="0" lang="zh-CN" altLang="en-US" sz="2400" b="1" i="0" u="none" strike="noStrike" normalizeH="0" baseline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Text Box 21">
            <a:extLst>
              <a:ext uri="{FF2B5EF4-FFF2-40B4-BE49-F238E27FC236}">
                <a16:creationId xmlns:a16="http://schemas.microsoft.com/office/drawing/2014/main" xmlns="" id="{A4B15B5A-DC02-D440-85B6-7702A1F74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5" y="4527696"/>
            <a:ext cx="7221299" cy="386490"/>
          </a:xfrm>
          <a:prstGeom prst="rect">
            <a:avLst/>
          </a:prstGeom>
          <a:solidFill>
            <a:srgbClr val="0070C0"/>
          </a:solidFill>
          <a:ln w="6350" cmpd="sng">
            <a:solidFill>
              <a:srgbClr val="008080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lIns="77953" tIns="38976" rIns="77953" bIns="38976">
            <a:spAutoFit/>
          </a:bodyPr>
          <a:lstStyle/>
          <a:p>
            <a:pPr>
              <a:defRPr/>
            </a:pPr>
            <a:r>
              <a:rPr lang="en-US" altLang="zh-CN" sz="2000" kern="0" dirty="0" smtClean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Charset</a:t>
            </a:r>
            <a:r>
              <a:rPr lang="zh-CN" altLang="en-US" sz="2000" kern="0" dirty="0" smtClean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类是操作字符集的类</a:t>
            </a:r>
            <a:endParaRPr lang="zh-CN" altLang="en-US" sz="2000" kern="0" dirty="0">
              <a:solidFill>
                <a:schemeClr val="bg1"/>
              </a:solidFill>
              <a:latin typeface="黑体" panose="02010609060101010101" pitchFamily="2" charset="-122"/>
              <a:ea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31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r>
              <a:rPr lang="en-US" altLang="zh-CN" dirty="0">
                <a:latin typeface="+mj-ea"/>
              </a:rPr>
              <a:t>Charset</a:t>
            </a:r>
            <a:r>
              <a:rPr lang="zh-CN" altLang="en-US" dirty="0" smtClean="0">
                <a:latin typeface="+mj-ea"/>
              </a:rPr>
              <a:t>类的应用</a:t>
            </a:r>
            <a:endParaRPr lang="zh-CN" altLang="en-US" dirty="0">
              <a:latin typeface="+mj-ea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143591" y="1824775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143591" y="2183154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1008" y="3314441"/>
            <a:ext cx="25360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134" y="4609841"/>
            <a:ext cx="31772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6" name="内容占位符 5">
            <a:extLst>
              <a:ext uri="{FF2B5EF4-FFF2-40B4-BE49-F238E27FC236}">
                <a16:creationId xmlns:a16="http://schemas.microsoft.com/office/drawing/2014/main" xmlns="" id="{5A797195-9EC4-5F4B-8CE2-8A81422BEE24}"/>
              </a:ext>
            </a:extLst>
          </p:cNvPr>
          <p:cNvSpPr txBox="1">
            <a:spLocks/>
          </p:cNvSpPr>
          <p:nvPr/>
        </p:nvSpPr>
        <p:spPr>
          <a:xfrm>
            <a:off x="323528" y="843558"/>
            <a:ext cx="8352928" cy="416861"/>
          </a:xfrm>
          <a:prstGeom prst="rect">
            <a:avLst/>
          </a:prstGeom>
        </p:spPr>
        <p:txBody>
          <a:bodyPr/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Charset</a:t>
            </a:r>
            <a:r>
              <a:rPr lang="zh-CN" altLang="en-US" dirty="0"/>
              <a:t>类的常用方法</a:t>
            </a:r>
            <a:endParaRPr lang="en-US" altLang="zh-CN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xmlns="" id="{16FEA948-C0BD-254A-98BD-E595799AE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655252"/>
              </p:ext>
            </p:extLst>
          </p:nvPr>
        </p:nvGraphicFramePr>
        <p:xfrm>
          <a:off x="683568" y="1426146"/>
          <a:ext cx="7848872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xmlns="" val="3858114592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xmlns="" val="3128356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方法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C1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说明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7A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70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Charset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Charset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forName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(String)</a:t>
                      </a:r>
                      <a:endParaRPr lang="en" altLang="zh-CN" sz="180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实例化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Charset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对象，并设置字符集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8341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SortedMap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&lt;String,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Charset&gt;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Charset.availableCharsets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获取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Java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支持的全部字符集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29877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Charset decode(</a:t>
                      </a:r>
                      <a:r>
                        <a:rPr lang="en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ByteBuffer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bb)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将</a:t>
                      </a:r>
                      <a:r>
                        <a:rPr lang="en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ByteBuffer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中的字节序列转换成字符序列的便捷方法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13928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ByteBuffer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encode(Charset </a:t>
                      </a:r>
                      <a:r>
                        <a:rPr lang="en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cb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将</a:t>
                      </a:r>
                      <a:r>
                        <a:rPr lang="en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CharBuffer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中的字符序列转换成字节序列的便捷方法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86437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ByteBuffer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encode(String </a:t>
                      </a:r>
                      <a:r>
                        <a:rPr lang="en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将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String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中的字符序列转换成字节序列的便捷方法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69518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58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98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6156176" y="106869"/>
            <a:ext cx="2808436" cy="369332"/>
          </a:xfrm>
          <a:noFill/>
          <a:ln cap="flat" algn="ctr"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r>
              <a:rPr lang="zh-CN" altLang="en-US" dirty="0"/>
              <a:t>预习检查</a:t>
            </a:r>
          </a:p>
        </p:txBody>
      </p:sp>
      <p:sp>
        <p:nvSpPr>
          <p:cNvPr id="638979" name="Rectangle 3"/>
          <p:cNvSpPr>
            <a:spLocks noGrp="1" noChangeArrowheads="1"/>
          </p:cNvSpPr>
          <p:nvPr>
            <p:ph idx="1"/>
          </p:nvPr>
        </p:nvSpPr>
        <p:spPr>
          <a:xfrm>
            <a:off x="784254" y="1275606"/>
            <a:ext cx="8108226" cy="2296276"/>
          </a:xfrm>
        </p:spPr>
        <p:txBody>
          <a:bodyPr/>
          <a:lstStyle/>
          <a:p>
            <a:r>
              <a:rPr lang="zh-CN" altLang="en-US" dirty="0"/>
              <a:t>什么</a:t>
            </a:r>
            <a:r>
              <a:rPr lang="zh-CN" altLang="en-US" dirty="0" smtClean="0"/>
              <a:t>是对象序列化？</a:t>
            </a:r>
            <a:endParaRPr lang="zh-CN" altLang="en-US" dirty="0"/>
          </a:p>
          <a:p>
            <a:r>
              <a:rPr lang="en-US" altLang="zh-CN" dirty="0" smtClean="0"/>
              <a:t>BIO</a:t>
            </a:r>
            <a:r>
              <a:rPr lang="zh-CN" altLang="en-US" dirty="0" smtClean="0"/>
              <a:t>和</a:t>
            </a:r>
            <a:r>
              <a:rPr lang="en-US" altLang="zh-CN" dirty="0" smtClean="0"/>
              <a:t>NIO</a:t>
            </a:r>
            <a:r>
              <a:rPr lang="zh-CN" altLang="en-US" dirty="0" smtClean="0"/>
              <a:t>的区别是什么？</a:t>
            </a:r>
            <a:endParaRPr lang="en-US" altLang="zh-CN" dirty="0"/>
          </a:p>
        </p:txBody>
      </p:sp>
      <p:sp>
        <p:nvSpPr>
          <p:cNvPr id="9" name="TextBox 8"/>
          <p:cNvSpPr txBox="1"/>
          <p:nvPr/>
        </p:nvSpPr>
        <p:spPr>
          <a:xfrm>
            <a:off x="683568" y="771550"/>
            <a:ext cx="1005403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rgbClr val="0070C0"/>
                </a:solidFill>
                <a:latin typeface="+mn-ea"/>
                <a:ea typeface="+mn-ea"/>
              </a:rPr>
              <a:t>现场测试</a:t>
            </a:r>
          </a:p>
        </p:txBody>
      </p:sp>
      <p:pic>
        <p:nvPicPr>
          <p:cNvPr id="11" name="图片 10" descr="现场测试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36" y="843558"/>
            <a:ext cx="288032" cy="181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77026"/>
          </a:xfrm>
        </p:spPr>
        <p:txBody>
          <a:bodyPr/>
          <a:lstStyle/>
          <a:p>
            <a:r>
              <a:rPr lang="en-US" altLang="zh-CN" dirty="0">
                <a:latin typeface="+mj-ea"/>
              </a:rPr>
              <a:t>Charset</a:t>
            </a:r>
            <a:r>
              <a:rPr lang="zh-CN" altLang="en-US" dirty="0">
                <a:latin typeface="+mj-ea"/>
              </a:rPr>
              <a:t>类的应用</a:t>
            </a:r>
            <a:endParaRPr lang="zh-CN" altLang="en-US" dirty="0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143591" y="2183154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1008" y="3314441"/>
            <a:ext cx="25360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134" y="4609841"/>
            <a:ext cx="31772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6" name="内容占位符 5">
            <a:extLst>
              <a:ext uri="{FF2B5EF4-FFF2-40B4-BE49-F238E27FC236}">
                <a16:creationId xmlns="" xmlns:a16="http://schemas.microsoft.com/office/drawing/2014/main" id="{5A797195-9EC4-5F4B-8CE2-8A81422BEE24}"/>
              </a:ext>
            </a:extLst>
          </p:cNvPr>
          <p:cNvSpPr txBox="1">
            <a:spLocks/>
          </p:cNvSpPr>
          <p:nvPr/>
        </p:nvSpPr>
        <p:spPr>
          <a:xfrm>
            <a:off x="175071" y="854046"/>
            <a:ext cx="8352928" cy="416861"/>
          </a:xfrm>
          <a:prstGeom prst="rect">
            <a:avLst/>
          </a:prstGeom>
        </p:spPr>
        <p:txBody>
          <a:bodyPr/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通过</a:t>
            </a:r>
            <a:r>
              <a:rPr lang="en-US" altLang="zh-CN" dirty="0" smtClean="0"/>
              <a:t>Charset</a:t>
            </a:r>
            <a:r>
              <a:rPr lang="zh-CN" altLang="en-US" dirty="0" smtClean="0"/>
              <a:t>类获取本地计算机支持的字符集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通过静态方法</a:t>
            </a:r>
            <a:r>
              <a:rPr lang="en-US" altLang="zh-CN" dirty="0" err="1" smtClean="0">
                <a:solidFill>
                  <a:schemeClr val="tx1"/>
                </a:solidFill>
              </a:rPr>
              <a:t>availableCharsets</a:t>
            </a:r>
            <a:r>
              <a:rPr lang="zh-CN" altLang="en-US" dirty="0" smtClean="0">
                <a:solidFill>
                  <a:schemeClr val="tx1"/>
                </a:solidFill>
              </a:rPr>
              <a:t>获得支持的字符集，返回</a:t>
            </a:r>
            <a:r>
              <a:rPr lang="en-US" altLang="zh-CN" dirty="0" smtClean="0">
                <a:solidFill>
                  <a:schemeClr val="tx1"/>
                </a:solidFill>
              </a:rPr>
              <a:t>Map</a:t>
            </a:r>
            <a:r>
              <a:rPr lang="zh-CN" altLang="en-US" dirty="0" smtClean="0">
                <a:solidFill>
                  <a:schemeClr val="tx1"/>
                </a:solidFill>
              </a:rPr>
              <a:t>集合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遍历</a:t>
            </a:r>
            <a:r>
              <a:rPr lang="en-US" altLang="zh-CN" dirty="0" smtClean="0">
                <a:solidFill>
                  <a:schemeClr val="tx1"/>
                </a:solidFill>
              </a:rPr>
              <a:t>Map</a:t>
            </a:r>
            <a:r>
              <a:rPr lang="zh-CN" altLang="en-US" dirty="0" smtClean="0">
                <a:solidFill>
                  <a:schemeClr val="tx1"/>
                </a:solidFill>
              </a:rPr>
              <a:t>集合，将记录输出到控制台</a:t>
            </a:r>
            <a:endParaRPr lang="en-US" altLang="zh-C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10" name="AutoShape 9">
            <a:extLst>
              <a:ext uri="{FF2B5EF4-FFF2-40B4-BE49-F238E27FC236}">
                <a16:creationId xmlns="" xmlns:a16="http://schemas.microsoft.com/office/drawing/2014/main" id="{7F199CF5-35EF-204A-9801-3261B651C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42" y="1683093"/>
            <a:ext cx="5711274" cy="340519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 err="1">
                <a:latin typeface="+mn-ea"/>
              </a:rPr>
              <a:t>SortedMap</a:t>
            </a:r>
            <a:r>
              <a:rPr lang="en-US" altLang="zh-CN" sz="1400" dirty="0">
                <a:latin typeface="+mn-ea"/>
              </a:rPr>
              <a:t>&lt;String, Charset&gt; </a:t>
            </a:r>
            <a:r>
              <a:rPr lang="en-US" altLang="zh-CN" sz="1400" dirty="0" err="1">
                <a:latin typeface="+mn-ea"/>
              </a:rPr>
              <a:t>sm</a:t>
            </a:r>
            <a:r>
              <a:rPr lang="en-US" altLang="zh-CN" sz="1400" dirty="0">
                <a:latin typeface="+mn-ea"/>
              </a:rPr>
              <a:t> = </a:t>
            </a:r>
            <a:r>
              <a:rPr lang="en-US" altLang="zh-CN" sz="1400" dirty="0" err="1">
                <a:latin typeface="+mn-ea"/>
              </a:rPr>
              <a:t>Charset.availableCharsets</a:t>
            </a:r>
            <a:r>
              <a:rPr lang="en-US" altLang="zh-CN" sz="1400" dirty="0">
                <a:latin typeface="+mn-ea"/>
              </a:rPr>
              <a:t>();</a:t>
            </a:r>
            <a:endParaRPr lang="en" altLang="zh-CN" sz="1400" dirty="0">
              <a:latin typeface="+mn-ea"/>
            </a:endParaRPr>
          </a:p>
        </p:txBody>
      </p:sp>
      <p:sp>
        <p:nvSpPr>
          <p:cNvPr id="11" name="AutoShape 9">
            <a:extLst>
              <a:ext uri="{FF2B5EF4-FFF2-40B4-BE49-F238E27FC236}">
                <a16:creationId xmlns="" xmlns:a16="http://schemas.microsoft.com/office/drawing/2014/main" id="{84584174-3F32-8141-AC66-787544007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942" y="2465770"/>
            <a:ext cx="6132008" cy="817245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>
                <a:latin typeface="+mn-ea"/>
              </a:rPr>
              <a:t>for(Entry&lt;String, Charset&gt; en : </a:t>
            </a:r>
            <a:r>
              <a:rPr lang="en-US" altLang="zh-CN" sz="1400" dirty="0" err="1">
                <a:latin typeface="+mn-ea"/>
              </a:rPr>
              <a:t>sm.entrySet</a:t>
            </a:r>
            <a:r>
              <a:rPr lang="en-US" altLang="zh-CN" sz="1400" dirty="0">
                <a:latin typeface="+mn-ea"/>
              </a:rPr>
              <a:t>()) {</a:t>
            </a:r>
          </a:p>
          <a:p>
            <a:pPr algn="l"/>
            <a:r>
              <a:rPr lang="en-US" altLang="zh-CN" sz="1400" dirty="0" smtClean="0">
                <a:latin typeface="+mn-ea"/>
              </a:rPr>
              <a:t>       </a:t>
            </a:r>
            <a:r>
              <a:rPr lang="en-US" altLang="zh-CN" sz="1400" dirty="0" err="1" smtClean="0">
                <a:latin typeface="+mn-ea"/>
              </a:rPr>
              <a:t>System.out.println</a:t>
            </a:r>
            <a:r>
              <a:rPr lang="en-US" altLang="zh-CN" sz="1400" dirty="0">
                <a:latin typeface="+mn-ea"/>
              </a:rPr>
              <a:t>("</a:t>
            </a:r>
            <a:r>
              <a:rPr lang="zh-CN" altLang="en-US" sz="1400" dirty="0">
                <a:latin typeface="+mn-ea"/>
              </a:rPr>
              <a:t>字符集：</a:t>
            </a:r>
            <a:r>
              <a:rPr lang="en-US" altLang="zh-CN" sz="1400" dirty="0">
                <a:latin typeface="+mn-ea"/>
              </a:rPr>
              <a:t>" + </a:t>
            </a:r>
            <a:r>
              <a:rPr lang="en-US" altLang="zh-CN" sz="1400" dirty="0" err="1">
                <a:latin typeface="+mn-ea"/>
              </a:rPr>
              <a:t>en.getValue</a:t>
            </a:r>
            <a:r>
              <a:rPr lang="en-US" altLang="zh-CN" sz="1400" dirty="0">
                <a:latin typeface="+mn-ea"/>
              </a:rPr>
              <a:t>());</a:t>
            </a:r>
          </a:p>
          <a:p>
            <a:pPr algn="l"/>
            <a:r>
              <a:rPr lang="en-US" altLang="zh-CN" sz="1400" dirty="0" smtClean="0">
                <a:latin typeface="+mn-ea"/>
              </a:rPr>
              <a:t>}</a:t>
            </a:r>
            <a:endParaRPr lang="en" altLang="zh-CN" sz="1400" dirty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812" y="1415182"/>
            <a:ext cx="4345557" cy="330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0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xmlns="" id="{73DE2CFE-42F2-48F0-8706-5264E012B1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4247096" y="-2808822"/>
            <a:ext cx="1016234" cy="8062626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965199" y="903081"/>
            <a:ext cx="7517548" cy="6434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/>
            <a:r>
              <a:rPr lang="en-US" altLang="zh-CN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NIO</a:t>
            </a:r>
            <a:r>
              <a:rPr lang="zh-CN" alt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和</a:t>
            </a:r>
            <a:r>
              <a:rPr lang="en-US" altLang="zh-CN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BIO</a:t>
            </a:r>
            <a:r>
              <a:rPr lang="zh-CN" alt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的区别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DE52815C-6582-954A-9CC1-734416700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8" y="2221838"/>
            <a:ext cx="2084965" cy="251015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eaLnBrk="1" hangingPunct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BIO</a:t>
            </a:r>
            <a:r>
              <a:rPr lang="zh-CN" altLang="en-US" sz="1400" dirty="0"/>
              <a:t>又称之为传统</a:t>
            </a:r>
            <a:r>
              <a:rPr lang="en-US" altLang="zh-CN" sz="1400" dirty="0"/>
              <a:t>IO</a:t>
            </a:r>
            <a:r>
              <a:rPr lang="zh-CN" altLang="en-US" sz="1400" dirty="0"/>
              <a:t>，是同步阻塞的</a:t>
            </a:r>
            <a:r>
              <a:rPr lang="en-US" altLang="zh-CN" sz="1400" dirty="0"/>
              <a:t>IO</a:t>
            </a:r>
            <a:r>
              <a:rPr lang="zh-CN" altLang="en-US" sz="1400" dirty="0"/>
              <a:t>，在</a:t>
            </a:r>
            <a:r>
              <a:rPr lang="en-US" altLang="zh-CN" sz="1400" dirty="0"/>
              <a:t>JDK1.4</a:t>
            </a:r>
            <a:r>
              <a:rPr lang="zh-CN" altLang="en-US" sz="1400" dirty="0"/>
              <a:t>之后出现了新的</a:t>
            </a:r>
            <a:r>
              <a:rPr lang="en-US" altLang="zh-CN" sz="1400" dirty="0"/>
              <a:t>IO</a:t>
            </a:r>
            <a:r>
              <a:rPr lang="zh-CN" altLang="en-US" sz="1400" dirty="0"/>
              <a:t>，称之为</a:t>
            </a:r>
            <a:r>
              <a:rPr lang="en-US" altLang="zh-CN" sz="1400" dirty="0"/>
              <a:t>NIO</a:t>
            </a:r>
            <a:r>
              <a:rPr lang="zh-CN" altLang="en-US" sz="1400" dirty="0"/>
              <a:t>，</a:t>
            </a:r>
            <a:r>
              <a:rPr lang="en-US" altLang="zh-CN" sz="1400" dirty="0"/>
              <a:t>NIO</a:t>
            </a:r>
            <a:r>
              <a:rPr lang="zh-CN" altLang="en-US" sz="1400" dirty="0"/>
              <a:t>是同步非阻塞的</a:t>
            </a:r>
            <a:r>
              <a:rPr lang="en-US" altLang="zh-CN" sz="1400" dirty="0"/>
              <a:t>IO</a:t>
            </a:r>
            <a:endParaRPr lang="zh-CN" altLang="en-US" sz="1400" dirty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143591" y="1824775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143591" y="2183154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1008" y="3314441"/>
            <a:ext cx="25360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900">
                <a:cs typeface="Times New Roman" panose="02020603050405020304" pitchFamily="18" charset="0"/>
              </a:rPr>
              <a:t>   </a:t>
            </a: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134" y="4609841"/>
            <a:ext cx="31772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900">
                <a:cs typeface="Times New Roman" panose="02020603050405020304" pitchFamily="18" charset="0"/>
              </a:rPr>
              <a:t>     </a:t>
            </a: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0" name="标题 4">
            <a:extLst>
              <a:ext uri="{FF2B5EF4-FFF2-40B4-BE49-F238E27FC236}">
                <a16:creationId xmlns:a16="http://schemas.microsoft.com/office/drawing/2014/main" xmlns="" id="{19170358-9EBE-064E-AF2C-70C4DD41AA07}"/>
              </a:ext>
            </a:extLst>
          </p:cNvPr>
          <p:cNvSpPr txBox="1">
            <a:spLocks/>
          </p:cNvSpPr>
          <p:nvPr/>
        </p:nvSpPr>
        <p:spPr>
          <a:xfrm>
            <a:off x="2195739" y="141482"/>
            <a:ext cx="676887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913130" indent="-91313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0" kern="1200">
                <a:solidFill>
                  <a:srgbClr val="0070C0"/>
                </a:solidFill>
                <a:latin typeface="+mj-lt"/>
                <a:ea typeface="+mj-ea"/>
                <a:cs typeface="+mj-cs"/>
                <a:sym typeface="Browallia New" panose="020B0604020202020204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9pPr>
          </a:lstStyle>
          <a:p>
            <a:r>
              <a:rPr lang="en-US" altLang="zh-CN" dirty="0">
                <a:latin typeface="+mj-ea"/>
              </a:rPr>
              <a:t>BIO</a:t>
            </a:r>
            <a:r>
              <a:rPr lang="zh-CN" altLang="en-US" dirty="0">
                <a:latin typeface="+mj-ea"/>
              </a:rPr>
              <a:t>和</a:t>
            </a:r>
            <a:r>
              <a:rPr lang="en-US" altLang="zh-CN" dirty="0">
                <a:latin typeface="+mj-ea"/>
              </a:rPr>
              <a:t>NIO</a:t>
            </a:r>
            <a:r>
              <a:rPr lang="zh-CN" altLang="en-US" dirty="0">
                <a:latin typeface="+mj-ea"/>
              </a:rPr>
              <a:t>的区别</a:t>
            </a: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xmlns="" id="{AA905CBD-1AC1-2E48-A92F-6AC317FC0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084244"/>
              </p:ext>
            </p:extLst>
          </p:nvPr>
        </p:nvGraphicFramePr>
        <p:xfrm>
          <a:off x="3750744" y="2266122"/>
          <a:ext cx="4037103" cy="130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701">
                  <a:extLst>
                    <a:ext uri="{9D8B030D-6E8A-4147-A177-3AD203B41FA5}">
                      <a16:colId xmlns:a16="http://schemas.microsoft.com/office/drawing/2014/main" xmlns="" val="1893421040"/>
                    </a:ext>
                  </a:extLst>
                </a:gridCol>
                <a:gridCol w="1345701">
                  <a:extLst>
                    <a:ext uri="{9D8B030D-6E8A-4147-A177-3AD203B41FA5}">
                      <a16:colId xmlns:a16="http://schemas.microsoft.com/office/drawing/2014/main" xmlns="" val="3564477445"/>
                    </a:ext>
                  </a:extLst>
                </a:gridCol>
                <a:gridCol w="1345701">
                  <a:extLst>
                    <a:ext uri="{9D8B030D-6E8A-4147-A177-3AD203B41FA5}">
                      <a16:colId xmlns:a16="http://schemas.microsoft.com/office/drawing/2014/main" xmlns="" val="3994715226"/>
                    </a:ext>
                  </a:extLst>
                </a:gridCol>
              </a:tblGrid>
              <a:tr h="327454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80742" marR="80742" marT="40371" marB="403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BIO</a:t>
                      </a:r>
                      <a:r>
                        <a:rPr lang="zh-CN" altLang="en-US" sz="1600" dirty="0"/>
                        <a:t>（传统</a:t>
                      </a:r>
                      <a:r>
                        <a:rPr lang="en-US" altLang="zh-CN" sz="1600" dirty="0"/>
                        <a:t>IO</a:t>
                      </a:r>
                      <a:r>
                        <a:rPr lang="zh-CN" altLang="en-US" sz="1600" dirty="0"/>
                        <a:t>）</a:t>
                      </a:r>
                    </a:p>
                  </a:txBody>
                  <a:tcPr marL="80742" marR="80742" marT="40371" marB="403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NIO</a:t>
                      </a:r>
                      <a:r>
                        <a:rPr lang="zh-CN" altLang="en-US" sz="1600" dirty="0"/>
                        <a:t>（新</a:t>
                      </a:r>
                      <a:r>
                        <a:rPr lang="en-US" altLang="zh-CN" sz="1600" dirty="0"/>
                        <a:t>IO</a:t>
                      </a:r>
                      <a:r>
                        <a:rPr lang="zh-CN" altLang="en-US" sz="1600" dirty="0"/>
                        <a:t>）</a:t>
                      </a:r>
                    </a:p>
                  </a:txBody>
                  <a:tcPr marL="80742" marR="80742" marT="40371" marB="403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32753189"/>
                  </a:ext>
                </a:extLst>
              </a:tr>
              <a:tr h="327454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JDK</a:t>
                      </a:r>
                      <a:r>
                        <a:rPr lang="zh-CN" altLang="en-US" sz="1600" dirty="0"/>
                        <a:t>版本</a:t>
                      </a:r>
                    </a:p>
                  </a:txBody>
                  <a:tcPr marL="80742" marR="80742" marT="40371" marB="403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1.4</a:t>
                      </a:r>
                      <a:r>
                        <a:rPr lang="zh-CN" altLang="en-US" sz="1600" dirty="0"/>
                        <a:t>之前</a:t>
                      </a:r>
                    </a:p>
                  </a:txBody>
                  <a:tcPr marL="80742" marR="80742" marT="40371" marB="403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1.4</a:t>
                      </a:r>
                      <a:endParaRPr lang="zh-CN" altLang="en-US" sz="1600" dirty="0"/>
                    </a:p>
                  </a:txBody>
                  <a:tcPr marL="80742" marR="80742" marT="40371" marB="403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46719439"/>
                  </a:ext>
                </a:extLst>
              </a:tr>
              <a:tr h="327454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阻塞</a:t>
                      </a:r>
                    </a:p>
                  </a:txBody>
                  <a:tcPr marL="80742" marR="80742" marT="40371" marB="403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是</a:t>
                      </a:r>
                    </a:p>
                  </a:txBody>
                  <a:tcPr marL="80742" marR="80742" marT="40371" marB="403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否</a:t>
                      </a:r>
                    </a:p>
                  </a:txBody>
                  <a:tcPr marL="80742" marR="80742" marT="40371" marB="403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13905087"/>
                  </a:ext>
                </a:extLst>
              </a:tr>
              <a:tr h="327454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同步</a:t>
                      </a:r>
                    </a:p>
                  </a:txBody>
                  <a:tcPr marL="80742" marR="80742" marT="40371" marB="403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是</a:t>
                      </a:r>
                    </a:p>
                  </a:txBody>
                  <a:tcPr marL="80742" marR="80742" marT="40371" marB="403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是</a:t>
                      </a:r>
                    </a:p>
                  </a:txBody>
                  <a:tcPr marL="80742" marR="80742" marT="40371" marB="403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772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44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D6CF29CD-38B8-4924-BA11-6D60517487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3182112"/>
            <a:ext cx="9144000" cy="19613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30258" y="3721842"/>
            <a:ext cx="8074057" cy="9054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eaLnBrk="1" hangingPunct="1"/>
            <a:r>
              <a:rPr lang="zh-CN" altLang="en-US" sz="5600" dirty="0">
                <a:solidFill>
                  <a:schemeClr val="bg1"/>
                </a:solidFill>
              </a:rPr>
              <a:t>在哪些领域适合使用</a:t>
            </a:r>
            <a:r>
              <a:rPr lang="en-US" altLang="zh-CN" sz="5600" dirty="0">
                <a:solidFill>
                  <a:schemeClr val="bg1"/>
                </a:solidFill>
              </a:rPr>
              <a:t>NIO</a:t>
            </a:r>
            <a:r>
              <a:rPr lang="zh-CN" altLang="en-US" sz="5600" dirty="0">
                <a:solidFill>
                  <a:schemeClr val="bg1"/>
                </a:solidFill>
              </a:rPr>
              <a:t>？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3D83F26F-C55B-4A92-9AFF-4894D14E27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572000" y="795102"/>
            <a:ext cx="0" cy="1590675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143591" y="1824775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143591" y="2183154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1008" y="3314441"/>
            <a:ext cx="25360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900">
                <a:cs typeface="Times New Roman" panose="02020603050405020304" pitchFamily="18" charset="0"/>
              </a:rPr>
              <a:t>   </a:t>
            </a: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134" y="4609841"/>
            <a:ext cx="31772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900">
                <a:cs typeface="Times New Roman" panose="02020603050405020304" pitchFamily="18" charset="0"/>
              </a:rPr>
              <a:t>     </a:t>
            </a:r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7" name="标题 4">
            <a:extLst>
              <a:ext uri="{FF2B5EF4-FFF2-40B4-BE49-F238E27FC236}">
                <a16:creationId xmlns:a16="http://schemas.microsoft.com/office/drawing/2014/main" xmlns="" id="{8F3F640D-B714-204B-BC08-5632ECFE8CA6}"/>
              </a:ext>
            </a:extLst>
          </p:cNvPr>
          <p:cNvSpPr txBox="1">
            <a:spLocks/>
          </p:cNvSpPr>
          <p:nvPr/>
        </p:nvSpPr>
        <p:spPr>
          <a:xfrm>
            <a:off x="2195739" y="141482"/>
            <a:ext cx="6768877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913130" indent="-91313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0" kern="1200">
                <a:solidFill>
                  <a:srgbClr val="0070C0"/>
                </a:solidFill>
                <a:latin typeface="+mj-lt"/>
                <a:ea typeface="+mj-ea"/>
                <a:cs typeface="+mj-cs"/>
                <a:sym typeface="Browallia New" panose="020B0604020202020204" charset="0"/>
              </a:defRPr>
            </a:lvl1pPr>
            <a:lvl2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2pPr>
            <a:lvl3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3pPr>
            <a:lvl4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4pPr>
            <a:lvl5pPr marL="913130" indent="-91313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5pPr>
            <a:lvl6pPr marL="13716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6pPr>
            <a:lvl7pPr marL="18288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7pPr>
            <a:lvl8pPr marL="22860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8pPr>
            <a:lvl9pPr marL="2743200" indent="-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Browallia New" panose="020B0604020202020204" charset="0"/>
                <a:ea typeface="微软雅黑" panose="020B0503020204020204" pitchFamily="34" charset="-122"/>
                <a:sym typeface="Browallia New" panose="020B0604020202020204" charset="0"/>
              </a:defRPr>
            </a:lvl9pPr>
          </a:lstStyle>
          <a:p>
            <a:r>
              <a:rPr lang="zh-CN" altLang="en-US" dirty="0" smtClean="0">
                <a:latin typeface="+mj-ea"/>
              </a:rPr>
              <a:t>为什么使用</a:t>
            </a:r>
            <a:r>
              <a:rPr lang="en-US" altLang="zh-CN" dirty="0" smtClean="0">
                <a:latin typeface="+mj-ea"/>
              </a:rPr>
              <a:t>NIO</a:t>
            </a:r>
            <a:endParaRPr lang="zh-CN" altLang="en-US" dirty="0">
              <a:latin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27A948C-34F7-534C-AAB1-2EE03FAC6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80869"/>
            <a:ext cx="4283969" cy="240681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7BBE16A3-8601-5A45-B68F-17A92F74F3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497" y="1124450"/>
            <a:ext cx="1912586" cy="173603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D0A8FAD7-8CE2-D64E-BB3A-B3D49FA0B4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590439"/>
            <a:ext cx="1753442" cy="888814"/>
          </a:xfrm>
          <a:prstGeom prst="rect">
            <a:avLst/>
          </a:prstGeom>
        </p:spPr>
      </p:pic>
      <p:sp>
        <p:nvSpPr>
          <p:cNvPr id="21" name="Text Box 21">
            <a:extLst>
              <a:ext uri="{FF2B5EF4-FFF2-40B4-BE49-F238E27FC236}">
                <a16:creationId xmlns:a16="http://schemas.microsoft.com/office/drawing/2014/main" xmlns="" id="{36BA735A-F7CF-CB44-8764-2A74EE016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9265" y="3723878"/>
            <a:ext cx="4057650" cy="384810"/>
          </a:xfrm>
          <a:prstGeom prst="rect">
            <a:avLst/>
          </a:prstGeom>
          <a:solidFill>
            <a:srgbClr val="0070C0"/>
          </a:solidFill>
          <a:ln w="6350" cmpd="sng">
            <a:solidFill>
              <a:srgbClr val="008080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lIns="77953" tIns="38976" rIns="77953" bIns="38976">
            <a:spAutoFit/>
          </a:bodyPr>
          <a:lstStyle/>
          <a:p>
            <a:pPr>
              <a:defRPr/>
            </a:pPr>
            <a:r>
              <a:rPr lang="zh-CN" altLang="en-US" sz="20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如何在</a:t>
            </a:r>
            <a:r>
              <a:rPr lang="en-US" altLang="zh-CN" sz="20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Java</a:t>
            </a:r>
            <a:r>
              <a:rPr lang="zh-CN" altLang="en-US" sz="20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中实现呢</a:t>
            </a:r>
            <a:r>
              <a:rPr lang="zh-CN" altLang="en-US" sz="2000" kern="0" dirty="0">
                <a:solidFill>
                  <a:schemeClr val="bg1"/>
                </a:solidFill>
                <a:latin typeface="+mn-ea"/>
                <a:ea typeface="+mn-ea"/>
                <a:sym typeface="+mn-ea"/>
              </a:rPr>
              <a:t>？</a:t>
            </a:r>
            <a:endParaRPr lang="zh-CN" altLang="en-US" sz="2000" dirty="0">
              <a:solidFill>
                <a:srgbClr val="008000"/>
              </a:solidFill>
              <a:ea typeface="黑体" panose="02010609060101010101" pitchFamily="2" charset="-122"/>
            </a:endParaRPr>
          </a:p>
        </p:txBody>
      </p:sp>
      <p:pic>
        <p:nvPicPr>
          <p:cNvPr id="22" name="Picture 20" descr="0quav023[1]">
            <a:extLst>
              <a:ext uri="{FF2B5EF4-FFF2-40B4-BE49-F238E27FC236}">
                <a16:creationId xmlns:a16="http://schemas.microsoft.com/office/drawing/2014/main" xmlns="" id="{A18C2870-9E49-BF4E-BD0A-D7C60F63C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29562" y="1624186"/>
            <a:ext cx="1719723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爆炸形 2 22">
            <a:extLst>
              <a:ext uri="{FF2B5EF4-FFF2-40B4-BE49-F238E27FC236}">
                <a16:creationId xmlns:a16="http://schemas.microsoft.com/office/drawing/2014/main" xmlns="" id="{1F362020-0010-F64B-921E-C57C3A753901}"/>
              </a:ext>
            </a:extLst>
          </p:cNvPr>
          <p:cNvSpPr/>
          <p:nvPr/>
        </p:nvSpPr>
        <p:spPr bwMode="auto">
          <a:xfrm>
            <a:off x="2328201" y="1605513"/>
            <a:ext cx="4343582" cy="2505854"/>
          </a:xfrm>
          <a:prstGeom prst="irregularSeal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400" b="1" i="0" u="none" strike="noStrike" normalizeH="0" baseline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Channel</a:t>
            </a:r>
            <a:endParaRPr kumimoji="0" lang="en-US" altLang="zh-CN" sz="2400" b="1" i="0" u="none" strike="noStrike" normalizeH="0" baseline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400" b="1" i="0" u="none" strike="noStrike" normalizeH="0" baseline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400" b="1" i="0" u="none" strike="noStrike" normalizeH="0" baseline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Buffer</a:t>
            </a:r>
            <a:endParaRPr kumimoji="0" lang="zh-CN" altLang="en-US" sz="2400" b="1" i="0" u="none" strike="noStrike" normalizeH="0" baseline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Text Box 21">
            <a:extLst>
              <a:ext uri="{FF2B5EF4-FFF2-40B4-BE49-F238E27FC236}">
                <a16:creationId xmlns:a16="http://schemas.microsoft.com/office/drawing/2014/main" xmlns="" id="{A4B15B5A-DC02-D440-85B6-7702A1F74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5" y="4705540"/>
            <a:ext cx="7221299" cy="386490"/>
          </a:xfrm>
          <a:prstGeom prst="rect">
            <a:avLst/>
          </a:prstGeom>
          <a:solidFill>
            <a:srgbClr val="0070C0"/>
          </a:solidFill>
          <a:ln w="6350" cmpd="sng">
            <a:solidFill>
              <a:srgbClr val="008080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lIns="77953" tIns="38976" rIns="77953" bIns="38976">
            <a:spAutoFit/>
          </a:bodyPr>
          <a:lstStyle/>
          <a:p>
            <a:pPr>
              <a:defRPr/>
            </a:pPr>
            <a:r>
              <a:rPr lang="en-US" altLang="zh-CN" sz="2000" kern="0" dirty="0" smtClean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Buffer</a:t>
            </a:r>
            <a:r>
              <a:rPr lang="zh-CN" altLang="en-US" sz="20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类是用于操作</a:t>
            </a:r>
            <a:r>
              <a:rPr lang="en-US" altLang="zh-CN" sz="20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Channel</a:t>
            </a:r>
            <a:r>
              <a:rPr lang="zh-CN" altLang="en-US" sz="20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对象中数据</a:t>
            </a:r>
            <a:r>
              <a:rPr lang="zh-CN" altLang="en-US" sz="2000" kern="0" dirty="0" smtClean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的类</a:t>
            </a:r>
            <a:endParaRPr lang="zh-CN" altLang="en-US" sz="2000" kern="0" dirty="0">
              <a:solidFill>
                <a:schemeClr val="bg1"/>
              </a:solidFill>
              <a:latin typeface="黑体" panose="02010609060101010101" pitchFamily="2" charset="-122"/>
              <a:ea typeface="+mn-ea"/>
              <a:sym typeface="+mn-ea"/>
            </a:endParaRPr>
          </a:p>
        </p:txBody>
      </p:sp>
      <p:sp>
        <p:nvSpPr>
          <p:cNvPr id="18" name="Text Box 21">
            <a:extLst>
              <a:ext uri="{FF2B5EF4-FFF2-40B4-BE49-F238E27FC236}">
                <a16:creationId xmlns:a16="http://schemas.microsoft.com/office/drawing/2014/main" xmlns="" id="{A4B15B5A-DC02-D440-85B6-7702A1F74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4201484"/>
            <a:ext cx="7221299" cy="386490"/>
          </a:xfrm>
          <a:prstGeom prst="rect">
            <a:avLst/>
          </a:prstGeom>
          <a:solidFill>
            <a:srgbClr val="0070C0"/>
          </a:solidFill>
          <a:ln w="6350" cmpd="sng">
            <a:solidFill>
              <a:srgbClr val="008080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 lIns="77953" tIns="38976" rIns="77953" bIns="38976">
            <a:spAutoFit/>
          </a:bodyPr>
          <a:lstStyle/>
          <a:p>
            <a:pPr>
              <a:defRPr/>
            </a:pPr>
            <a:r>
              <a:rPr lang="en-US" altLang="zh-CN" sz="2000" kern="0" dirty="0" smtClean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Channel</a:t>
            </a:r>
            <a:r>
              <a:rPr lang="zh-CN" altLang="en-US" sz="2000" kern="0" dirty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接口是用于对通道进行管理</a:t>
            </a:r>
            <a:r>
              <a:rPr lang="zh-CN" altLang="en-US" sz="2000" kern="0" dirty="0" smtClean="0">
                <a:solidFill>
                  <a:schemeClr val="bg1"/>
                </a:solidFill>
                <a:latin typeface="黑体" panose="02010609060101010101" pitchFamily="2" charset="-122"/>
                <a:ea typeface="+mn-ea"/>
                <a:sym typeface="+mn-ea"/>
              </a:rPr>
              <a:t>的接口</a:t>
            </a:r>
            <a:endParaRPr lang="zh-CN" altLang="en-US" sz="2000" kern="0" dirty="0">
              <a:solidFill>
                <a:schemeClr val="bg1"/>
              </a:solidFill>
              <a:latin typeface="黑体" panose="02010609060101010101" pitchFamily="2" charset="-122"/>
              <a:ea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706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16" grpId="0" animBg="1"/>
      <p:bldP spid="1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77026"/>
          </a:xfrm>
        </p:spPr>
        <p:txBody>
          <a:bodyPr/>
          <a:lstStyle/>
          <a:p>
            <a:r>
              <a:rPr lang="zh-CN" altLang="en-US" dirty="0" smtClean="0">
                <a:latin typeface="+mj-ea"/>
              </a:rPr>
              <a:t>什么是</a:t>
            </a:r>
            <a:r>
              <a:rPr lang="en" altLang="zh-CN" dirty="0" smtClean="0">
                <a:latin typeface="+mj-ea"/>
              </a:rPr>
              <a:t>FileChannel</a:t>
            </a:r>
            <a:r>
              <a:rPr lang="zh-CN" altLang="en" dirty="0" smtClean="0"/>
              <a:t>类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</a:t>
            </a:r>
            <a:r>
              <a:rPr lang="en" altLang="zh-CN" dirty="0" err="1"/>
              <a:t>FileChannel</a:t>
            </a:r>
            <a:r>
              <a:rPr lang="zh-CN" altLang="en" dirty="0"/>
              <a:t>类</a:t>
            </a:r>
            <a:r>
              <a:rPr lang="zh-CN" altLang="en-US" dirty="0"/>
              <a:t>下个定义</a:t>
            </a:r>
          </a:p>
          <a:p>
            <a:pPr lvl="1"/>
            <a:r>
              <a:rPr lang="en" altLang="zh-CN" dirty="0" err="1"/>
              <a:t>FileChannel</a:t>
            </a:r>
            <a:r>
              <a:rPr lang="zh-CN" altLang="en" dirty="0"/>
              <a:t>类</a:t>
            </a:r>
            <a:r>
              <a:rPr lang="zh-CN" altLang="en-US" dirty="0"/>
              <a:t>是什么？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37291" y="2691802"/>
            <a:ext cx="1799609" cy="738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" altLang="zh-CN" sz="1400" dirty="0" err="1"/>
              <a:t>FileChannel</a:t>
            </a:r>
            <a:endParaRPr lang="en" altLang="zh-CN" sz="1400" dirty="0"/>
          </a:p>
          <a:p>
            <a:r>
              <a:rPr lang="zh-CN" altLang="en-US" sz="1400" dirty="0"/>
              <a:t>类</a:t>
            </a: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Calibri" panose="020F0502020204030204" pitchFamily="34" charset="0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6624807" y="2664574"/>
            <a:ext cx="1928826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Calibri" panose="020F0502020204030204" pitchFamily="34" charset="0"/>
              </a:rPr>
              <a:t>类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813510" y="2636429"/>
            <a:ext cx="3714775" cy="72596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实现了</a:t>
            </a:r>
            <a:r>
              <a:rPr lang="en" altLang="zh-CN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Channel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接口，并用于文件读写的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800225" y="2691765"/>
            <a:ext cx="10223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sym typeface="Calibri" panose="020F0502020204030204" pitchFamily="34" charset="0"/>
              </a:rPr>
              <a:t>是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 flipH="1">
            <a:off x="7481795" y="2066400"/>
            <a:ext cx="215900" cy="576263"/>
          </a:xfrm>
          <a:prstGeom prst="downArrow">
            <a:avLst>
              <a:gd name="adj1" fmla="val 50000"/>
              <a:gd name="adj2" fmla="val 667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anchor="ctr"/>
          <a:lstStyle/>
          <a:p>
            <a:endParaRPr lang="zh-CN" altLang="en-US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6553101" y="1709210"/>
            <a:ext cx="204149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临近的属概念</a:t>
            </a: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2179776" y="2061003"/>
            <a:ext cx="230175" cy="641354"/>
          </a:xfrm>
          <a:prstGeom prst="downArrow">
            <a:avLst>
              <a:gd name="adj1" fmla="val 50000"/>
              <a:gd name="adj2" fmla="val 66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anchor="ctr"/>
          <a:lstStyle/>
          <a:p>
            <a:endParaRPr lang="zh-CN" altLang="en-US"/>
          </a:p>
        </p:txBody>
      </p:sp>
      <p:sp>
        <p:nvSpPr>
          <p:cNvPr id="13" name="AutoShape 11"/>
          <p:cNvSpPr>
            <a:spLocks noChangeArrowheads="1"/>
          </p:cNvSpPr>
          <p:nvPr/>
        </p:nvSpPr>
        <p:spPr bwMode="auto">
          <a:xfrm>
            <a:off x="965330" y="2061002"/>
            <a:ext cx="215900" cy="642942"/>
          </a:xfrm>
          <a:prstGeom prst="downArrow">
            <a:avLst>
              <a:gd name="adj1" fmla="val 50000"/>
              <a:gd name="adj2" fmla="val 58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anchor="ctr"/>
          <a:lstStyle/>
          <a:p>
            <a:endParaRPr lang="zh-CN" altLang="en-US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4099757" y="1709563"/>
            <a:ext cx="822285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种差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1608272" y="1703812"/>
            <a:ext cx="141607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定义联项</a:t>
            </a: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179512" y="1703812"/>
            <a:ext cx="1857388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被定义项</a:t>
            </a:r>
          </a:p>
        </p:txBody>
      </p:sp>
      <p:sp>
        <p:nvSpPr>
          <p:cNvPr id="17" name="AutoShape 10"/>
          <p:cNvSpPr>
            <a:spLocks noChangeArrowheads="1"/>
          </p:cNvSpPr>
          <p:nvPr/>
        </p:nvSpPr>
        <p:spPr bwMode="auto">
          <a:xfrm>
            <a:off x="4385509" y="2050208"/>
            <a:ext cx="230175" cy="641354"/>
          </a:xfrm>
          <a:prstGeom prst="downArrow">
            <a:avLst>
              <a:gd name="adj1" fmla="val 50000"/>
              <a:gd name="adj2" fmla="val 66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63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bldLvl="0" animBg="1"/>
      <p:bldP spid="11" grpId="0"/>
      <p:bldP spid="12" grpId="0" animBg="1"/>
      <p:bldP spid="13" grpId="0" animBg="1"/>
      <p:bldP spid="14" grpId="0"/>
      <p:bldP spid="15" grpId="0"/>
      <p:bldP spid="16" grpId="0"/>
      <p:bldP spid="17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r>
              <a:rPr lang="en" altLang="zh-CN" dirty="0" err="1">
                <a:latin typeface="+mj-ea"/>
              </a:rPr>
              <a:t>FileChannel</a:t>
            </a:r>
            <a:r>
              <a:rPr lang="zh-CN" altLang="en-US" dirty="0"/>
              <a:t>类的方法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143591" y="1824775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143591" y="2183154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1008" y="3314441"/>
            <a:ext cx="25360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134" y="4609841"/>
            <a:ext cx="31772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6" name="内容占位符 5">
            <a:extLst>
              <a:ext uri="{FF2B5EF4-FFF2-40B4-BE49-F238E27FC236}">
                <a16:creationId xmlns:a16="http://schemas.microsoft.com/office/drawing/2014/main" xmlns="" id="{5A797195-9EC4-5F4B-8CE2-8A81422BEE24}"/>
              </a:ext>
            </a:extLst>
          </p:cNvPr>
          <p:cNvSpPr txBox="1">
            <a:spLocks/>
          </p:cNvSpPr>
          <p:nvPr/>
        </p:nvSpPr>
        <p:spPr>
          <a:xfrm>
            <a:off x="323528" y="843558"/>
            <a:ext cx="8352928" cy="416861"/>
          </a:xfrm>
          <a:prstGeom prst="rect">
            <a:avLst/>
          </a:prstGeom>
        </p:spPr>
        <p:txBody>
          <a:bodyPr/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创建</a:t>
            </a:r>
            <a:r>
              <a:rPr lang="en" altLang="zh-CN" dirty="0" err="1"/>
              <a:t>FileChannel</a:t>
            </a:r>
            <a:r>
              <a:rPr lang="zh-CN" altLang="en-US" dirty="0"/>
              <a:t>对象的方法</a:t>
            </a:r>
            <a:endParaRPr lang="en-US" altLang="zh-CN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xmlns="" id="{16FEA948-C0BD-254A-98BD-E595799AEBF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3568" y="1426146"/>
          <a:ext cx="7848872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xmlns="" val="3858114592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xmlns="" val="3128356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方法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C1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说明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7A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70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map()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将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Channel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对应的部分或全部数据映射成</a:t>
                      </a:r>
                      <a:r>
                        <a:rPr lang="en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ByteBuffer</a:t>
                      </a:r>
                      <a:endParaRPr lang="en" altLang="zh-CN" sz="180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29877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read()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从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Buffer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中读数据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13928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write()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向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Buffer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中写数据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86437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3191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r>
              <a:rPr lang="en-US" altLang="zh-CN" dirty="0">
                <a:latin typeface="+mj-ea"/>
              </a:rPr>
              <a:t>Buffer</a:t>
            </a:r>
            <a:r>
              <a:rPr lang="zh-CN" altLang="en-US" dirty="0"/>
              <a:t>类的方法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143591" y="1824775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143591" y="2183154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1008" y="3314441"/>
            <a:ext cx="25360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134" y="4609841"/>
            <a:ext cx="31772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6" name="内容占位符 5">
            <a:extLst>
              <a:ext uri="{FF2B5EF4-FFF2-40B4-BE49-F238E27FC236}">
                <a16:creationId xmlns:a16="http://schemas.microsoft.com/office/drawing/2014/main" xmlns="" id="{5A797195-9EC4-5F4B-8CE2-8A81422BEE24}"/>
              </a:ext>
            </a:extLst>
          </p:cNvPr>
          <p:cNvSpPr txBox="1">
            <a:spLocks/>
          </p:cNvSpPr>
          <p:nvPr/>
        </p:nvSpPr>
        <p:spPr>
          <a:xfrm>
            <a:off x="323528" y="843558"/>
            <a:ext cx="8352928" cy="416861"/>
          </a:xfrm>
          <a:prstGeom prst="rect">
            <a:avLst/>
          </a:prstGeom>
        </p:spPr>
        <p:txBody>
          <a:bodyPr/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Buffer</a:t>
            </a:r>
            <a:r>
              <a:rPr lang="zh-CN" altLang="en-US" dirty="0" smtClean="0"/>
              <a:t>类的常用方法</a:t>
            </a:r>
            <a:endParaRPr lang="en-US" altLang="zh-CN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xmlns="" id="{16FEA948-C0BD-254A-98BD-E595799AE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324112"/>
              </p:ext>
            </p:extLst>
          </p:nvPr>
        </p:nvGraphicFramePr>
        <p:xfrm>
          <a:off x="683568" y="1426146"/>
          <a:ext cx="784887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376">
                  <a:extLst>
                    <a:ext uri="{9D8B030D-6E8A-4147-A177-3AD203B41FA5}">
                      <a16:colId xmlns:a16="http://schemas.microsoft.com/office/drawing/2014/main" xmlns="" val="3858114592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xmlns="" val="3128356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方法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C1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说明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7A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7059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Byte</a:t>
                      </a:r>
                      <a:r>
                        <a:rPr lang="en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Buffer.allocate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(capacity)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创建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Byte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Buffer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对象，以字节为单位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29877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CharBuffer.allocate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(capacity)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创建</a:t>
                      </a:r>
                      <a:r>
                        <a:rPr lang="en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CharBuffer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对象，以字符为单位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13928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Buffer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flip()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为向</a:t>
                      </a:r>
                      <a:r>
                        <a:rPr lang="e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Buffer</a:t>
                      </a:r>
                      <a:r>
                        <a:rPr lang="zh-CN" altLang="en-US" sz="1800" kern="120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中写入数据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做好准备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Buffer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clear()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为从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Buffer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中取出数据做好准备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int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capacity()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返回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Buffer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的容量大小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put()</a:t>
                      </a:r>
                      <a:r>
                        <a:rPr lang="zh-CN" altLang="e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方法</a:t>
                      </a:r>
                      <a:endParaRPr lang="en" altLang="zh-CN" sz="1800" kern="12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向</a:t>
                      </a:r>
                      <a:r>
                        <a:rPr lang="en" altLang="zh-CN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Buffer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中写入数据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39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77026"/>
          </a:xfrm>
        </p:spPr>
        <p:txBody>
          <a:bodyPr/>
          <a:lstStyle/>
          <a:p>
            <a:r>
              <a:rPr kumimoji="1" lang="en-US" altLang="zh-CN" dirty="0" err="1" smtClean="0">
                <a:latin typeface="+mj-ea"/>
              </a:rPr>
              <a:t>ByteBuffer</a:t>
            </a:r>
            <a:r>
              <a:rPr kumimoji="1" lang="en-US" altLang="zh-CN" dirty="0" err="1" smtClean="0">
                <a:latin typeface="+mj-ea"/>
              </a:rPr>
              <a:t>+FileChannel</a:t>
            </a:r>
            <a:r>
              <a:rPr kumimoji="1" lang="zh-CN" altLang="en-US" dirty="0" smtClean="0"/>
              <a:t>的应用</a:t>
            </a:r>
            <a:endParaRPr lang="zh-CN" altLang="en-US" dirty="0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143591" y="2183154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1008" y="3314441"/>
            <a:ext cx="25360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134" y="4609841"/>
            <a:ext cx="31772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6" name="内容占位符 5">
            <a:extLst>
              <a:ext uri="{FF2B5EF4-FFF2-40B4-BE49-F238E27FC236}">
                <a16:creationId xmlns="" xmlns:a16="http://schemas.microsoft.com/office/drawing/2014/main" id="{5A797195-9EC4-5F4B-8CE2-8A81422BEE24}"/>
              </a:ext>
            </a:extLst>
          </p:cNvPr>
          <p:cNvSpPr txBox="1">
            <a:spLocks/>
          </p:cNvSpPr>
          <p:nvPr/>
        </p:nvSpPr>
        <p:spPr>
          <a:xfrm>
            <a:off x="175071" y="854046"/>
            <a:ext cx="8352928" cy="416861"/>
          </a:xfrm>
          <a:prstGeom prst="rect">
            <a:avLst/>
          </a:prstGeom>
        </p:spPr>
        <p:txBody>
          <a:bodyPr/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通过</a:t>
            </a:r>
            <a:r>
              <a:rPr lang="en-US" altLang="zh-CN" dirty="0" err="1"/>
              <a:t>ByteBuffer</a:t>
            </a:r>
            <a:r>
              <a:rPr lang="zh-CN" altLang="en-US" dirty="0"/>
              <a:t>写入磁盘文件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创建</a:t>
            </a:r>
            <a:r>
              <a:rPr lang="en-US" altLang="zh-CN" dirty="0" err="1">
                <a:solidFill>
                  <a:schemeClr val="tx1"/>
                </a:solidFill>
              </a:rPr>
              <a:t>FileChannel</a:t>
            </a:r>
            <a:r>
              <a:rPr lang="zh-CN" altLang="en-US" dirty="0">
                <a:solidFill>
                  <a:schemeClr val="tx1"/>
                </a:solidFill>
              </a:rPr>
              <a:t>对象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创建</a:t>
            </a:r>
            <a:r>
              <a:rPr lang="en-US" altLang="zh-CN" dirty="0" err="1">
                <a:solidFill>
                  <a:schemeClr val="tx1"/>
                </a:solidFill>
              </a:rPr>
              <a:t>ByteBuffer</a:t>
            </a:r>
            <a:r>
              <a:rPr lang="zh-CN" altLang="en-US" dirty="0">
                <a:solidFill>
                  <a:schemeClr val="tx1"/>
                </a:solidFill>
              </a:rPr>
              <a:t>对象，并向</a:t>
            </a:r>
            <a:r>
              <a:rPr lang="en-US" altLang="zh-CN" dirty="0">
                <a:solidFill>
                  <a:schemeClr val="tx1"/>
                </a:solidFill>
              </a:rPr>
              <a:t>Buffer</a:t>
            </a:r>
            <a:r>
              <a:rPr lang="zh-CN" altLang="en-US" dirty="0">
                <a:solidFill>
                  <a:schemeClr val="tx1"/>
                </a:solidFill>
              </a:rPr>
              <a:t>中写入数据</a:t>
            </a:r>
            <a:endParaRPr lang="en-US" altLang="zh-C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通过</a:t>
            </a:r>
            <a:r>
              <a:rPr lang="en-US" altLang="zh-CN" dirty="0">
                <a:solidFill>
                  <a:schemeClr val="tx1"/>
                </a:solidFill>
              </a:rPr>
              <a:t>write</a:t>
            </a:r>
            <a:r>
              <a:rPr lang="zh-CN" altLang="en-US" dirty="0">
                <a:solidFill>
                  <a:schemeClr val="tx1"/>
                </a:solidFill>
              </a:rPr>
              <a:t>方法将</a:t>
            </a:r>
            <a:r>
              <a:rPr lang="en-US" altLang="zh-CN" dirty="0" err="1">
                <a:solidFill>
                  <a:schemeClr val="tx1"/>
                </a:solidFill>
              </a:rPr>
              <a:t>ByteBuffer</a:t>
            </a:r>
            <a:r>
              <a:rPr lang="zh-CN" altLang="en-US" dirty="0">
                <a:solidFill>
                  <a:schemeClr val="tx1"/>
                </a:solidFill>
              </a:rPr>
              <a:t>缓冲区内容写入到内存</a:t>
            </a:r>
            <a:endParaRPr lang="en-US" altLang="zh-C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通过</a:t>
            </a:r>
            <a:r>
              <a:rPr lang="en-US" altLang="zh-CN" dirty="0" smtClean="0">
                <a:solidFill>
                  <a:schemeClr val="tx1"/>
                </a:solidFill>
              </a:rPr>
              <a:t>close</a:t>
            </a:r>
            <a:r>
              <a:rPr lang="zh-CN" altLang="en-US" dirty="0" smtClean="0">
                <a:solidFill>
                  <a:schemeClr val="tx1"/>
                </a:solidFill>
              </a:rPr>
              <a:t>方法关闭流</a:t>
            </a:r>
            <a:endParaRPr lang="en-US" altLang="zh-C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10" name="AutoShape 9">
            <a:extLst>
              <a:ext uri="{FF2B5EF4-FFF2-40B4-BE49-F238E27FC236}">
                <a16:creationId xmlns="" xmlns:a16="http://schemas.microsoft.com/office/drawing/2014/main" id="{7F199CF5-35EF-204A-9801-3261B651C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80" y="1619097"/>
            <a:ext cx="5566320" cy="578882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" altLang="zh-CN" sz="1400" dirty="0">
                <a:latin typeface="+mn-ea"/>
              </a:rPr>
              <a:t>FileOutputStream </a:t>
            </a:r>
            <a:r>
              <a:rPr lang="en" altLang="zh-CN" sz="1400" dirty="0">
                <a:solidFill>
                  <a:srgbClr val="7E504F"/>
                </a:solidFill>
                <a:latin typeface="+mn-ea"/>
              </a:rPr>
              <a:t>fos</a:t>
            </a:r>
            <a:r>
              <a:rPr lang="en" altLang="zh-CN" sz="1400" dirty="0">
                <a:latin typeface="+mn-ea"/>
              </a:rPr>
              <a:t> = </a:t>
            </a:r>
            <a:r>
              <a:rPr lang="en" altLang="zh-CN" sz="1400" dirty="0">
                <a:solidFill>
                  <a:srgbClr val="931A68"/>
                </a:solidFill>
                <a:latin typeface="+mn-ea"/>
              </a:rPr>
              <a:t>new</a:t>
            </a:r>
            <a:r>
              <a:rPr lang="en" altLang="zh-CN" sz="1400" dirty="0">
                <a:latin typeface="+mn-ea"/>
              </a:rPr>
              <a:t> </a:t>
            </a:r>
            <a:r>
              <a:rPr lang="en" altLang="zh-CN" sz="1400" dirty="0" smtClean="0">
                <a:latin typeface="+mn-ea"/>
              </a:rPr>
              <a:t>FileOutputStream</a:t>
            </a:r>
            <a:r>
              <a:rPr lang="en" altLang="zh-CN" sz="1400" dirty="0">
                <a:latin typeface="+mn-ea"/>
              </a:rPr>
              <a:t>(</a:t>
            </a:r>
            <a:r>
              <a:rPr lang="en" altLang="zh-CN" sz="1400" dirty="0">
                <a:solidFill>
                  <a:srgbClr val="3933FF"/>
                </a:solidFill>
                <a:latin typeface="+mn-ea"/>
              </a:rPr>
              <a:t>"D</a:t>
            </a:r>
            <a:r>
              <a:rPr lang="en-US" altLang="zh-CN" sz="1400" dirty="0">
                <a:solidFill>
                  <a:srgbClr val="3933FF"/>
                </a:solidFill>
                <a:latin typeface="+mn-ea"/>
              </a:rPr>
              <a:t>:</a:t>
            </a:r>
            <a:r>
              <a:rPr lang="en" altLang="zh-CN" sz="1400" dirty="0">
                <a:solidFill>
                  <a:srgbClr val="3933FF"/>
                </a:solidFill>
                <a:latin typeface="+mn-ea"/>
              </a:rPr>
              <a:t>/</a:t>
            </a:r>
            <a:r>
              <a:rPr lang="en-US" altLang="zh-CN" sz="1400" dirty="0">
                <a:solidFill>
                  <a:srgbClr val="3933FF"/>
                </a:solidFill>
                <a:latin typeface="+mn-ea"/>
              </a:rPr>
              <a:t>hello</a:t>
            </a:r>
            <a:r>
              <a:rPr lang="en" altLang="zh-CN" sz="1400" dirty="0">
                <a:solidFill>
                  <a:srgbClr val="3933FF"/>
                </a:solidFill>
                <a:latin typeface="+mn-ea"/>
              </a:rPr>
              <a:t>.txt"</a:t>
            </a:r>
            <a:r>
              <a:rPr lang="en" altLang="zh-CN" sz="1400" dirty="0">
                <a:latin typeface="+mn-ea"/>
              </a:rPr>
              <a:t>);</a:t>
            </a:r>
          </a:p>
          <a:p>
            <a:pPr algn="l"/>
            <a:r>
              <a:rPr lang="en" altLang="zh-CN" sz="1400" dirty="0">
                <a:latin typeface="+mn-ea"/>
              </a:rPr>
              <a:t>FileChannel </a:t>
            </a:r>
            <a:r>
              <a:rPr lang="en" altLang="zh-CN" sz="1400" dirty="0">
                <a:solidFill>
                  <a:srgbClr val="7E504F"/>
                </a:solidFill>
                <a:latin typeface="+mn-ea"/>
              </a:rPr>
              <a:t>fc</a:t>
            </a:r>
            <a:r>
              <a:rPr lang="en" altLang="zh-CN" sz="1400" dirty="0">
                <a:latin typeface="+mn-ea"/>
              </a:rPr>
              <a:t> = </a:t>
            </a:r>
            <a:r>
              <a:rPr lang="en" altLang="zh-CN" sz="1400" dirty="0">
                <a:solidFill>
                  <a:srgbClr val="7E504F"/>
                </a:solidFill>
                <a:latin typeface="+mn-ea"/>
              </a:rPr>
              <a:t>fos</a:t>
            </a:r>
            <a:r>
              <a:rPr lang="en" altLang="zh-CN" sz="1400" dirty="0">
                <a:latin typeface="+mn-ea"/>
              </a:rPr>
              <a:t>.getChannel();</a:t>
            </a:r>
            <a:endParaRPr lang="zh-CN" altLang="en-US" sz="1400" dirty="0">
              <a:latin typeface="+mn-ea"/>
            </a:endParaRPr>
          </a:p>
        </p:txBody>
      </p:sp>
      <p:sp>
        <p:nvSpPr>
          <p:cNvPr id="17" name="AutoShape 9">
            <a:extLst>
              <a:ext uri="{FF2B5EF4-FFF2-40B4-BE49-F238E27FC236}">
                <a16:creationId xmlns="" xmlns:a16="http://schemas.microsoft.com/office/drawing/2014/main" id="{84584174-3F32-8141-AC66-787544007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80" y="2786637"/>
            <a:ext cx="5062264" cy="817245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" altLang="zh-CN" sz="1400" dirty="0">
                <a:latin typeface="+mn-ea"/>
              </a:rPr>
              <a:t>ByteBuffer </a:t>
            </a:r>
            <a:r>
              <a:rPr lang="en" altLang="zh-CN" sz="1400" dirty="0">
                <a:solidFill>
                  <a:srgbClr val="7E504F"/>
                </a:solidFill>
                <a:latin typeface="+mn-ea"/>
              </a:rPr>
              <a:t>buffer</a:t>
            </a:r>
            <a:r>
              <a:rPr lang="en" altLang="zh-CN" sz="1400" dirty="0">
                <a:latin typeface="+mn-ea"/>
              </a:rPr>
              <a:t> = ByteBuffer.allocate(1024); </a:t>
            </a:r>
            <a:endParaRPr lang="zh-CN" altLang="en-US" sz="1400" dirty="0">
              <a:latin typeface="+mn-ea"/>
            </a:endParaRPr>
          </a:p>
          <a:p>
            <a:pPr algn="l"/>
            <a:r>
              <a:rPr lang="en" altLang="zh-CN" sz="1400" dirty="0">
                <a:solidFill>
                  <a:srgbClr val="7E504F"/>
                </a:solidFill>
                <a:latin typeface="+mn-ea"/>
              </a:rPr>
              <a:t>buffer</a:t>
            </a:r>
            <a:r>
              <a:rPr lang="en" altLang="zh-CN" sz="1400" dirty="0">
                <a:latin typeface="+mn-ea"/>
              </a:rPr>
              <a:t>.put(</a:t>
            </a:r>
            <a:r>
              <a:rPr lang="en" altLang="zh-CN" sz="1400" dirty="0">
                <a:solidFill>
                  <a:srgbClr val="3933FF"/>
                </a:solidFill>
                <a:latin typeface="+mn-ea"/>
              </a:rPr>
              <a:t>"Hello Java"</a:t>
            </a:r>
            <a:r>
              <a:rPr lang="en" altLang="zh-CN" sz="1400" dirty="0">
                <a:latin typeface="+mn-ea"/>
              </a:rPr>
              <a:t>.getBytes());</a:t>
            </a:r>
          </a:p>
          <a:p>
            <a:pPr algn="l"/>
            <a:r>
              <a:rPr lang="en" altLang="zh-CN" sz="1400" dirty="0">
                <a:solidFill>
                  <a:srgbClr val="7E504F"/>
                </a:solidFill>
                <a:latin typeface="+mn-ea"/>
              </a:rPr>
              <a:t>buffer</a:t>
            </a:r>
            <a:r>
              <a:rPr lang="en" altLang="zh-CN" sz="1400" dirty="0">
                <a:solidFill>
                  <a:srgbClr val="000000"/>
                </a:solidFill>
                <a:latin typeface="+mn-ea"/>
              </a:rPr>
              <a:t>.flip();</a:t>
            </a:r>
            <a:endParaRPr lang="zh-CN" altLang="en-US" sz="1400" dirty="0">
              <a:solidFill>
                <a:srgbClr val="4E9072"/>
              </a:solidFill>
              <a:latin typeface="+mn-ea"/>
            </a:endParaRPr>
          </a:p>
        </p:txBody>
      </p:sp>
      <p:sp>
        <p:nvSpPr>
          <p:cNvPr id="11" name="AutoShape 9">
            <a:extLst>
              <a:ext uri="{FF2B5EF4-FFF2-40B4-BE49-F238E27FC236}">
                <a16:creationId xmlns="" xmlns:a16="http://schemas.microsoft.com/office/drawing/2014/main" id="{84584174-3F32-8141-AC66-787544007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80" y="3959423"/>
            <a:ext cx="2109936" cy="340519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 err="1">
                <a:latin typeface="+mn-ea"/>
              </a:rPr>
              <a:t>fc.write</a:t>
            </a:r>
            <a:r>
              <a:rPr lang="en-US" altLang="zh-CN" sz="1400" dirty="0">
                <a:latin typeface="+mn-ea"/>
              </a:rPr>
              <a:t>(buffer);</a:t>
            </a:r>
          </a:p>
        </p:txBody>
      </p:sp>
      <p:sp>
        <p:nvSpPr>
          <p:cNvPr id="18" name="AutoShape 9">
            <a:extLst>
              <a:ext uri="{FF2B5EF4-FFF2-40B4-BE49-F238E27FC236}">
                <a16:creationId xmlns="" xmlns:a16="http://schemas.microsoft.com/office/drawing/2014/main" id="{84584174-3F32-8141-AC66-787544007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076" y="4609841"/>
            <a:ext cx="1245840" cy="578882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" altLang="zh-CN" sz="1400" dirty="0">
                <a:solidFill>
                  <a:srgbClr val="7E504F"/>
                </a:solidFill>
                <a:latin typeface="+mn-ea"/>
              </a:rPr>
              <a:t>fc</a:t>
            </a:r>
            <a:r>
              <a:rPr lang="en" altLang="zh-CN" sz="1400" dirty="0">
                <a:latin typeface="+mn-ea"/>
              </a:rPr>
              <a:t>.close();</a:t>
            </a:r>
          </a:p>
          <a:p>
            <a:pPr algn="l"/>
            <a:r>
              <a:rPr lang="en" altLang="zh-CN" sz="1400" dirty="0">
                <a:solidFill>
                  <a:srgbClr val="7E504F"/>
                </a:solidFill>
                <a:latin typeface="+mn-ea"/>
              </a:rPr>
              <a:t>fos</a:t>
            </a:r>
            <a:r>
              <a:rPr lang="en" altLang="zh-CN" sz="1400" dirty="0">
                <a:latin typeface="+mn-ea"/>
              </a:rPr>
              <a:t>.close();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0144E0FC-D50C-3943-9EF9-2941E9B0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439" y="605919"/>
            <a:ext cx="5851624" cy="392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77026"/>
          </a:xfrm>
        </p:spPr>
        <p:txBody>
          <a:bodyPr/>
          <a:lstStyle/>
          <a:p>
            <a:r>
              <a:rPr kumimoji="1" lang="en-US" altLang="zh-CN" dirty="0" err="1">
                <a:latin typeface="+mj-ea"/>
              </a:rPr>
              <a:t>ByteBuffer+FileChannel</a:t>
            </a:r>
            <a:r>
              <a:rPr kumimoji="1" lang="zh-CN" altLang="en-US" dirty="0"/>
              <a:t>的应用</a:t>
            </a:r>
            <a:endParaRPr lang="zh-CN" altLang="en-US" dirty="0">
              <a:latin typeface="+mj-ea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143591" y="2183154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1008" y="3314441"/>
            <a:ext cx="25360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134" y="4609841"/>
            <a:ext cx="31772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6" name="内容占位符 5">
            <a:extLst>
              <a:ext uri="{FF2B5EF4-FFF2-40B4-BE49-F238E27FC236}">
                <a16:creationId xmlns="" xmlns:a16="http://schemas.microsoft.com/office/drawing/2014/main" id="{5A797195-9EC4-5F4B-8CE2-8A81422BEE24}"/>
              </a:ext>
            </a:extLst>
          </p:cNvPr>
          <p:cNvSpPr txBox="1">
            <a:spLocks/>
          </p:cNvSpPr>
          <p:nvPr/>
        </p:nvSpPr>
        <p:spPr>
          <a:xfrm>
            <a:off x="175071" y="854046"/>
            <a:ext cx="8352928" cy="416861"/>
          </a:xfrm>
          <a:prstGeom prst="rect">
            <a:avLst/>
          </a:prstGeom>
        </p:spPr>
        <p:txBody>
          <a:bodyPr/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通过</a:t>
            </a:r>
            <a:r>
              <a:rPr lang="en-US" altLang="zh-CN" dirty="0" err="1"/>
              <a:t>ByteBuffer</a:t>
            </a:r>
            <a:r>
              <a:rPr lang="zh-CN" altLang="en-US" dirty="0"/>
              <a:t>读取磁盘文件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+mj-ea"/>
              </a:rPr>
              <a:t>创建</a:t>
            </a:r>
            <a:r>
              <a:rPr lang="en-US" altLang="zh-CN" dirty="0" err="1">
                <a:solidFill>
                  <a:schemeClr val="tx1"/>
                </a:solidFill>
                <a:latin typeface="+mj-ea"/>
              </a:rPr>
              <a:t>FileChannel</a:t>
            </a:r>
            <a:r>
              <a:rPr lang="zh-CN" altLang="en-US" dirty="0" smtClean="0">
                <a:solidFill>
                  <a:schemeClr val="tx1"/>
                </a:solidFill>
                <a:latin typeface="+mj-ea"/>
              </a:rPr>
              <a:t>对象</a:t>
            </a:r>
            <a:endParaRPr lang="en-US" altLang="zh-CN" dirty="0" smtClean="0">
              <a:solidFill>
                <a:schemeClr val="tx1"/>
              </a:solidFill>
              <a:latin typeface="+mj-ea"/>
            </a:endParaRP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+mj-ea"/>
              </a:rPr>
              <a:t>创建</a:t>
            </a:r>
            <a:r>
              <a:rPr lang="en-US" altLang="zh-CN" dirty="0" err="1">
                <a:solidFill>
                  <a:schemeClr val="tx1"/>
                </a:solidFill>
                <a:latin typeface="+mj-ea"/>
              </a:rPr>
              <a:t>ByteBuffer</a:t>
            </a:r>
            <a:r>
              <a:rPr lang="zh-CN" altLang="en-US" dirty="0" smtClean="0">
                <a:solidFill>
                  <a:schemeClr val="tx1"/>
                </a:solidFill>
                <a:latin typeface="+mj-ea"/>
              </a:rPr>
              <a:t>对象</a:t>
            </a:r>
            <a:endParaRPr lang="en-US" altLang="zh-C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+mj-ea"/>
              </a:rPr>
              <a:t>通过</a:t>
            </a:r>
            <a:r>
              <a:rPr lang="en-US" altLang="zh-CN" dirty="0">
                <a:solidFill>
                  <a:schemeClr val="tx1"/>
                </a:solidFill>
                <a:latin typeface="+mj-ea"/>
              </a:rPr>
              <a:t>for</a:t>
            </a:r>
            <a:r>
              <a:rPr lang="zh-CN" altLang="en-US" dirty="0">
                <a:solidFill>
                  <a:schemeClr val="tx1"/>
                </a:solidFill>
                <a:latin typeface="+mj-ea"/>
              </a:rPr>
              <a:t>循环读取</a:t>
            </a:r>
            <a:r>
              <a:rPr lang="en-US" altLang="zh-CN" dirty="0" err="1">
                <a:solidFill>
                  <a:schemeClr val="tx1"/>
                </a:solidFill>
                <a:latin typeface="+mj-ea"/>
              </a:rPr>
              <a:t>ByteBuffer</a:t>
            </a:r>
            <a:r>
              <a:rPr lang="zh-CN" altLang="en-US" dirty="0">
                <a:solidFill>
                  <a:schemeClr val="tx1"/>
                </a:solidFill>
                <a:latin typeface="+mj-ea"/>
              </a:rPr>
              <a:t>缓冲区的</a:t>
            </a:r>
            <a:r>
              <a:rPr lang="zh-CN" altLang="en-US" dirty="0" smtClean="0">
                <a:solidFill>
                  <a:schemeClr val="tx1"/>
                </a:solidFill>
                <a:latin typeface="+mj-ea"/>
              </a:rPr>
              <a:t>内容</a:t>
            </a:r>
            <a:endParaRPr lang="en-US" altLang="zh-CN" dirty="0" smtClean="0">
              <a:solidFill>
                <a:schemeClr val="tx1"/>
              </a:solidFill>
              <a:latin typeface="+mj-ea"/>
            </a:endParaRPr>
          </a:p>
          <a:p>
            <a:pPr lvl="1"/>
            <a:endParaRPr lang="en-US" altLang="zh-CN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通过</a:t>
            </a:r>
            <a:r>
              <a:rPr lang="en-US" altLang="zh-CN" dirty="0" smtClean="0">
                <a:solidFill>
                  <a:schemeClr val="tx1"/>
                </a:solidFill>
              </a:rPr>
              <a:t>close</a:t>
            </a:r>
            <a:r>
              <a:rPr lang="zh-CN" altLang="en-US" dirty="0" smtClean="0">
                <a:solidFill>
                  <a:schemeClr val="tx1"/>
                </a:solidFill>
              </a:rPr>
              <a:t>方法关闭流</a:t>
            </a:r>
            <a:endParaRPr lang="en-US" altLang="zh-C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10" name="AutoShape 9">
            <a:extLst>
              <a:ext uri="{FF2B5EF4-FFF2-40B4-BE49-F238E27FC236}">
                <a16:creationId xmlns="" xmlns:a16="http://schemas.microsoft.com/office/drawing/2014/main" id="{7F199CF5-35EF-204A-9801-3261B651C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80" y="1619097"/>
            <a:ext cx="5566320" cy="578882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" altLang="zh-CN" sz="1400" dirty="0">
                <a:latin typeface="+mn-ea"/>
                <a:ea typeface="+mn-ea"/>
              </a:rPr>
              <a:t>FileInputStream fis = new </a:t>
            </a:r>
            <a:r>
              <a:rPr lang="en" altLang="zh-CN" sz="1400" dirty="0" smtClean="0">
                <a:latin typeface="+mn-ea"/>
                <a:ea typeface="+mn-ea"/>
              </a:rPr>
              <a:t>FileInputStream</a:t>
            </a:r>
            <a:r>
              <a:rPr lang="en" altLang="zh-CN" sz="1400" dirty="0">
                <a:latin typeface="+mn-ea"/>
                <a:ea typeface="+mn-ea"/>
              </a:rPr>
              <a:t>("</a:t>
            </a:r>
            <a:r>
              <a:rPr lang="en-US" altLang="zh-CN" sz="1400" dirty="0">
                <a:latin typeface="+mn-ea"/>
                <a:ea typeface="+mn-ea"/>
              </a:rPr>
              <a:t>D:</a:t>
            </a:r>
            <a:r>
              <a:rPr lang="en" altLang="zh-CN" sz="1400" dirty="0">
                <a:latin typeface="+mn-ea"/>
                <a:ea typeface="+mn-ea"/>
              </a:rPr>
              <a:t>/</a:t>
            </a:r>
            <a:r>
              <a:rPr lang="en-US" altLang="zh-CN" sz="1400" dirty="0">
                <a:latin typeface="+mn-ea"/>
                <a:ea typeface="+mn-ea"/>
              </a:rPr>
              <a:t>hello</a:t>
            </a:r>
            <a:r>
              <a:rPr lang="en" altLang="zh-CN" sz="1400" dirty="0">
                <a:latin typeface="+mn-ea"/>
                <a:ea typeface="+mn-ea"/>
              </a:rPr>
              <a:t>.txt")</a:t>
            </a:r>
            <a:r>
              <a:rPr lang="en" altLang="zh-CN" sz="1400" dirty="0" smtClean="0">
                <a:latin typeface="+mn-ea"/>
                <a:ea typeface="+mn-ea"/>
              </a:rPr>
              <a:t>;</a:t>
            </a:r>
            <a:endParaRPr lang="en" altLang="zh-CN" sz="1400" dirty="0">
              <a:latin typeface="+mn-ea"/>
              <a:ea typeface="+mn-ea"/>
            </a:endParaRPr>
          </a:p>
          <a:p>
            <a:pPr algn="l"/>
            <a:r>
              <a:rPr lang="en" altLang="zh-CN" sz="1400" dirty="0">
                <a:latin typeface="+mn-ea"/>
                <a:ea typeface="+mn-ea"/>
              </a:rPr>
              <a:t>FileChannel fc = fis.getChannel();</a:t>
            </a:r>
          </a:p>
        </p:txBody>
      </p:sp>
      <p:sp>
        <p:nvSpPr>
          <p:cNvPr id="17" name="AutoShape 9">
            <a:extLst>
              <a:ext uri="{FF2B5EF4-FFF2-40B4-BE49-F238E27FC236}">
                <a16:creationId xmlns="" xmlns:a16="http://schemas.microsoft.com/office/drawing/2014/main" id="{84584174-3F32-8141-AC66-787544007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80" y="2786637"/>
            <a:ext cx="7078488" cy="340519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" altLang="zh-CN" sz="1400" dirty="0">
                <a:latin typeface="+mn-ea"/>
                <a:ea typeface="+mn-ea"/>
              </a:rPr>
              <a:t>ByteBuffer buffer = 	fc.map(FileChannel.MapMode.READ_ONLY, 0, </a:t>
            </a:r>
            <a:r>
              <a:rPr lang="en" altLang="zh-CN" sz="1400" dirty="0" smtClean="0">
                <a:latin typeface="+mn-ea"/>
                <a:ea typeface="+mn-ea"/>
              </a:rPr>
              <a:t> file.length</a:t>
            </a:r>
            <a:r>
              <a:rPr lang="en" altLang="zh-CN" sz="1400" dirty="0">
                <a:latin typeface="+mn-ea"/>
                <a:ea typeface="+mn-ea"/>
              </a:rPr>
              <a:t>());</a:t>
            </a:r>
          </a:p>
        </p:txBody>
      </p:sp>
      <p:sp>
        <p:nvSpPr>
          <p:cNvPr id="11" name="AutoShape 9">
            <a:extLst>
              <a:ext uri="{FF2B5EF4-FFF2-40B4-BE49-F238E27FC236}">
                <a16:creationId xmlns="" xmlns:a16="http://schemas.microsoft.com/office/drawing/2014/main" id="{84584174-3F32-8141-AC66-787544007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978" y="3510404"/>
            <a:ext cx="4027054" cy="817245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" altLang="zh-CN" sz="1400" dirty="0">
                <a:latin typeface="+mn-ea"/>
                <a:ea typeface="+mn-ea"/>
              </a:rPr>
              <a:t>for(int i=0; i&lt;buffer.capacity(); i++){</a:t>
            </a:r>
            <a:endParaRPr lang="zh-CN" altLang="en-US" sz="1400" dirty="0">
              <a:latin typeface="+mn-ea"/>
              <a:ea typeface="+mn-ea"/>
            </a:endParaRPr>
          </a:p>
          <a:p>
            <a:pPr algn="l"/>
            <a:r>
              <a:rPr lang="zh-CN" altLang="en-US" sz="1400" dirty="0">
                <a:latin typeface="+mn-ea"/>
                <a:ea typeface="+mn-ea"/>
              </a:rPr>
              <a:t>    </a:t>
            </a:r>
            <a:r>
              <a:rPr lang="en" altLang="zh-CN" sz="1400" dirty="0">
                <a:latin typeface="+mn-ea"/>
                <a:ea typeface="+mn-ea"/>
              </a:rPr>
              <a:t>System.out.print((char)buffer.get(i));</a:t>
            </a:r>
            <a:endParaRPr lang="zh-CN" altLang="en-US" sz="1400" dirty="0">
              <a:latin typeface="+mn-ea"/>
              <a:ea typeface="+mn-ea"/>
            </a:endParaRPr>
          </a:p>
          <a:p>
            <a:pPr algn="l"/>
            <a:r>
              <a:rPr lang="en-US" altLang="zh-CN" sz="1400" dirty="0">
                <a:latin typeface="+mn-ea"/>
                <a:ea typeface="+mn-ea"/>
              </a:rPr>
              <a:t>}</a:t>
            </a:r>
          </a:p>
        </p:txBody>
      </p:sp>
      <p:sp>
        <p:nvSpPr>
          <p:cNvPr id="18" name="AutoShape 9">
            <a:extLst>
              <a:ext uri="{FF2B5EF4-FFF2-40B4-BE49-F238E27FC236}">
                <a16:creationId xmlns="" xmlns:a16="http://schemas.microsoft.com/office/drawing/2014/main" id="{84584174-3F32-8141-AC66-787544007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076" y="4609841"/>
            <a:ext cx="1245840" cy="578882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" altLang="zh-CN" sz="1400" dirty="0">
                <a:latin typeface="+mn-ea"/>
                <a:ea typeface="+mn-ea"/>
              </a:rPr>
              <a:t>fc.close();</a:t>
            </a:r>
          </a:p>
          <a:p>
            <a:pPr algn="l"/>
            <a:r>
              <a:rPr lang="en" altLang="zh-CN" sz="1400" dirty="0">
                <a:latin typeface="+mn-ea"/>
                <a:ea typeface="+mn-ea"/>
              </a:rPr>
              <a:t>fis.close();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294797A8-BF8B-6B49-8945-8F8A1B7B4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461366"/>
            <a:ext cx="45974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7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77026"/>
          </a:xfrm>
        </p:spPr>
        <p:txBody>
          <a:bodyPr/>
          <a:lstStyle/>
          <a:p>
            <a:r>
              <a:rPr kumimoji="1" lang="en-US" altLang="zh-CN" dirty="0" err="1" smtClean="0">
                <a:latin typeface="+mj-ea"/>
              </a:rPr>
              <a:t>CharBuffer+FileChannel</a:t>
            </a:r>
            <a:r>
              <a:rPr kumimoji="1" lang="zh-CN" altLang="en-US" dirty="0" smtClean="0">
                <a:latin typeface="+mj-ea"/>
              </a:rPr>
              <a:t>的应用</a:t>
            </a:r>
            <a:endParaRPr lang="zh-CN" altLang="en-US" dirty="0">
              <a:latin typeface="+mj-ea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143591" y="2183154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1008" y="3314441"/>
            <a:ext cx="25360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134" y="4609841"/>
            <a:ext cx="31772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6" name="内容占位符 5">
            <a:extLst>
              <a:ext uri="{FF2B5EF4-FFF2-40B4-BE49-F238E27FC236}">
                <a16:creationId xmlns="" xmlns:a16="http://schemas.microsoft.com/office/drawing/2014/main" id="{5A797195-9EC4-5F4B-8CE2-8A81422BEE24}"/>
              </a:ext>
            </a:extLst>
          </p:cNvPr>
          <p:cNvSpPr txBox="1">
            <a:spLocks/>
          </p:cNvSpPr>
          <p:nvPr/>
        </p:nvSpPr>
        <p:spPr>
          <a:xfrm>
            <a:off x="175071" y="854046"/>
            <a:ext cx="8352928" cy="416861"/>
          </a:xfrm>
          <a:prstGeom prst="rect">
            <a:avLst/>
          </a:prstGeom>
        </p:spPr>
        <p:txBody>
          <a:bodyPr/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+mj-ea"/>
              </a:rPr>
              <a:t>通过</a:t>
            </a:r>
            <a:r>
              <a:rPr kumimoji="1" lang="en-US" altLang="zh-CN" dirty="0" err="1">
                <a:latin typeface="+mj-ea"/>
              </a:rPr>
              <a:t>CharBuffer</a:t>
            </a:r>
            <a:r>
              <a:rPr kumimoji="1" lang="zh-CN" altLang="en-US" dirty="0">
                <a:latin typeface="+mj-ea"/>
              </a:rPr>
              <a:t>写入磁盘文件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创建</a:t>
            </a:r>
            <a:r>
              <a:rPr lang="en-US" altLang="zh-CN" dirty="0" err="1">
                <a:solidFill>
                  <a:schemeClr val="tx1"/>
                </a:solidFill>
              </a:rPr>
              <a:t>FileChannel</a:t>
            </a:r>
            <a:r>
              <a:rPr lang="zh-CN" altLang="en-US" dirty="0">
                <a:solidFill>
                  <a:schemeClr val="tx1"/>
                </a:solidFill>
              </a:rPr>
              <a:t>对象</a:t>
            </a:r>
            <a:endParaRPr lang="en-US" altLang="zh-CN" dirty="0" smtClean="0">
              <a:solidFill>
                <a:schemeClr val="tx1"/>
              </a:solidFill>
              <a:latin typeface="+mj-ea"/>
            </a:endParaRP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创建</a:t>
            </a:r>
            <a:r>
              <a:rPr lang="en-US" altLang="zh-CN" dirty="0" err="1">
                <a:solidFill>
                  <a:schemeClr val="tx1"/>
                </a:solidFill>
              </a:rPr>
              <a:t>CharBuffer</a:t>
            </a:r>
            <a:r>
              <a:rPr lang="zh-CN" altLang="en-US" dirty="0">
                <a:solidFill>
                  <a:schemeClr val="tx1"/>
                </a:solidFill>
              </a:rPr>
              <a:t>对象，并向</a:t>
            </a:r>
            <a:r>
              <a:rPr lang="en-US" altLang="zh-CN" dirty="0">
                <a:solidFill>
                  <a:schemeClr val="tx1"/>
                </a:solidFill>
              </a:rPr>
              <a:t>Buffer</a:t>
            </a:r>
            <a:r>
              <a:rPr lang="zh-CN" altLang="en-US" dirty="0">
                <a:solidFill>
                  <a:schemeClr val="tx1"/>
                </a:solidFill>
              </a:rPr>
              <a:t>中写入</a:t>
            </a:r>
            <a:r>
              <a:rPr lang="zh-CN" altLang="en-US" dirty="0" smtClean="0">
                <a:solidFill>
                  <a:schemeClr val="tx1"/>
                </a:solidFill>
              </a:rPr>
              <a:t>数据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endParaRPr lang="en-US" altLang="zh-CN" dirty="0">
              <a:solidFill>
                <a:schemeClr val="tx1"/>
              </a:solidFill>
            </a:endParaRPr>
          </a:p>
          <a:p>
            <a:pPr lvl="1"/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通过</a:t>
            </a:r>
            <a:r>
              <a:rPr lang="en-US" altLang="zh-CN" dirty="0">
                <a:solidFill>
                  <a:schemeClr val="tx1"/>
                </a:solidFill>
              </a:rPr>
              <a:t>Charset</a:t>
            </a:r>
            <a:r>
              <a:rPr lang="zh-CN" altLang="en-US" dirty="0">
                <a:solidFill>
                  <a:schemeClr val="tx1"/>
                </a:solidFill>
              </a:rPr>
              <a:t>对象的</a:t>
            </a:r>
            <a:r>
              <a:rPr lang="en-US" altLang="zh-CN" dirty="0">
                <a:solidFill>
                  <a:schemeClr val="tx1"/>
                </a:solidFill>
              </a:rPr>
              <a:t>encode</a:t>
            </a:r>
            <a:r>
              <a:rPr lang="zh-CN" altLang="en-US" dirty="0">
                <a:solidFill>
                  <a:schemeClr val="tx1"/>
                </a:solidFill>
              </a:rPr>
              <a:t>方法对</a:t>
            </a:r>
            <a:r>
              <a:rPr lang="en-US" altLang="zh-CN" dirty="0" err="1">
                <a:solidFill>
                  <a:schemeClr val="tx1"/>
                </a:solidFill>
              </a:rPr>
              <a:t>CharBuffer</a:t>
            </a:r>
            <a:r>
              <a:rPr lang="zh-CN" altLang="en-US" dirty="0">
                <a:solidFill>
                  <a:schemeClr val="tx1"/>
                </a:solidFill>
              </a:rPr>
              <a:t>对象进行转码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endParaRPr lang="en-US" altLang="zh-CN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10" name="AutoShape 9">
            <a:extLst>
              <a:ext uri="{FF2B5EF4-FFF2-40B4-BE49-F238E27FC236}">
                <a16:creationId xmlns="" xmlns:a16="http://schemas.microsoft.com/office/drawing/2014/main" id="{7F199CF5-35EF-204A-9801-3261B651C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80" y="1619097"/>
            <a:ext cx="5566320" cy="578882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 err="1">
                <a:latin typeface="+mn-ea"/>
                <a:ea typeface="+mn-ea"/>
              </a:rPr>
              <a:t>FileOutputStream</a:t>
            </a: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dirty="0" err="1">
                <a:latin typeface="+mn-ea"/>
                <a:ea typeface="+mn-ea"/>
              </a:rPr>
              <a:t>fos</a:t>
            </a:r>
            <a:r>
              <a:rPr lang="en-US" altLang="zh-CN" sz="1400" dirty="0">
                <a:latin typeface="+mn-ea"/>
                <a:ea typeface="+mn-ea"/>
              </a:rPr>
              <a:t> = new </a:t>
            </a:r>
            <a:r>
              <a:rPr lang="en-US" altLang="zh-CN" sz="1400" dirty="0" err="1" smtClean="0">
                <a:latin typeface="+mn-ea"/>
                <a:ea typeface="+mn-ea"/>
              </a:rPr>
              <a:t>FileOutputStream</a:t>
            </a:r>
            <a:r>
              <a:rPr lang="en-US" altLang="zh-CN" sz="1400" dirty="0">
                <a:latin typeface="+mn-ea"/>
                <a:ea typeface="+mn-ea"/>
              </a:rPr>
              <a:t>("D:/hello.txt");</a:t>
            </a:r>
          </a:p>
          <a:p>
            <a:pPr algn="l"/>
            <a:r>
              <a:rPr lang="en-US" altLang="zh-CN" sz="1400" dirty="0" err="1">
                <a:latin typeface="+mn-ea"/>
                <a:ea typeface="+mn-ea"/>
              </a:rPr>
              <a:t>FileChannel</a:t>
            </a:r>
            <a:r>
              <a:rPr lang="en-US" altLang="zh-CN" sz="1400" dirty="0">
                <a:latin typeface="+mn-ea"/>
                <a:ea typeface="+mn-ea"/>
              </a:rPr>
              <a:t> fc = </a:t>
            </a:r>
            <a:r>
              <a:rPr lang="en-US" altLang="zh-CN" sz="1400" dirty="0" err="1">
                <a:latin typeface="+mn-ea"/>
                <a:ea typeface="+mn-ea"/>
              </a:rPr>
              <a:t>fos.getChannel</a:t>
            </a:r>
            <a:r>
              <a:rPr lang="en-US" altLang="zh-CN" sz="1400" dirty="0">
                <a:latin typeface="+mn-ea"/>
                <a:ea typeface="+mn-ea"/>
              </a:rPr>
              <a:t>();</a:t>
            </a:r>
          </a:p>
        </p:txBody>
      </p:sp>
      <p:sp>
        <p:nvSpPr>
          <p:cNvPr id="17" name="AutoShape 9">
            <a:extLst>
              <a:ext uri="{FF2B5EF4-FFF2-40B4-BE49-F238E27FC236}">
                <a16:creationId xmlns="" xmlns:a16="http://schemas.microsoft.com/office/drawing/2014/main" id="{84584174-3F32-8141-AC66-787544007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80" y="2834625"/>
            <a:ext cx="7078488" cy="817245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 err="1">
                <a:latin typeface="+mn-ea"/>
                <a:ea typeface="+mn-ea"/>
              </a:rPr>
              <a:t>CharBuffer</a:t>
            </a:r>
            <a:r>
              <a:rPr lang="en-US" altLang="zh-CN" sz="1400" dirty="0">
                <a:latin typeface="+mn-ea"/>
                <a:ea typeface="+mn-ea"/>
              </a:rPr>
              <a:t> buffer = </a:t>
            </a:r>
            <a:r>
              <a:rPr lang="en-US" altLang="zh-CN" sz="1400" dirty="0" err="1">
                <a:latin typeface="+mn-ea"/>
                <a:ea typeface="+mn-ea"/>
              </a:rPr>
              <a:t>CharBuffer.allocate</a:t>
            </a:r>
            <a:r>
              <a:rPr lang="en-US" altLang="zh-CN" sz="1400" dirty="0">
                <a:latin typeface="+mn-ea"/>
                <a:ea typeface="+mn-ea"/>
              </a:rPr>
              <a:t>(1024); </a:t>
            </a:r>
          </a:p>
          <a:p>
            <a:pPr algn="l"/>
            <a:r>
              <a:rPr lang="en-US" altLang="zh-CN" sz="1400" dirty="0" err="1">
                <a:latin typeface="+mn-ea"/>
                <a:ea typeface="+mn-ea"/>
              </a:rPr>
              <a:t>buffer.put</a:t>
            </a:r>
            <a:r>
              <a:rPr lang="en-US" altLang="zh-CN" sz="1400" dirty="0">
                <a:latin typeface="+mn-ea"/>
                <a:ea typeface="+mn-ea"/>
              </a:rPr>
              <a:t>("</a:t>
            </a:r>
            <a:r>
              <a:rPr lang="zh-CN" altLang="en-US" sz="1400" dirty="0">
                <a:latin typeface="+mn-ea"/>
                <a:ea typeface="+mn-ea"/>
              </a:rPr>
              <a:t>你好</a:t>
            </a:r>
            <a:r>
              <a:rPr lang="en-US" altLang="zh-CN" sz="1400" dirty="0">
                <a:latin typeface="+mn-ea"/>
                <a:ea typeface="+mn-ea"/>
              </a:rPr>
              <a:t>Java".</a:t>
            </a:r>
            <a:r>
              <a:rPr lang="en-US" altLang="zh-CN" sz="1400" dirty="0" err="1">
                <a:latin typeface="+mn-ea"/>
                <a:ea typeface="+mn-ea"/>
              </a:rPr>
              <a:t>getBytes</a:t>
            </a:r>
            <a:r>
              <a:rPr lang="en-US" altLang="zh-CN" sz="1400" dirty="0">
                <a:latin typeface="+mn-ea"/>
                <a:ea typeface="+mn-ea"/>
              </a:rPr>
              <a:t>());</a:t>
            </a:r>
          </a:p>
          <a:p>
            <a:pPr algn="l"/>
            <a:r>
              <a:rPr lang="en-US" altLang="zh-CN" sz="1400" dirty="0" err="1">
                <a:latin typeface="+mn-ea"/>
                <a:ea typeface="+mn-ea"/>
              </a:rPr>
              <a:t>buffer.flip</a:t>
            </a:r>
            <a:r>
              <a:rPr lang="en-US" altLang="zh-CN" sz="1400" dirty="0">
                <a:latin typeface="+mn-ea"/>
                <a:ea typeface="+mn-ea"/>
              </a:rPr>
              <a:t>();</a:t>
            </a:r>
          </a:p>
        </p:txBody>
      </p:sp>
      <p:sp>
        <p:nvSpPr>
          <p:cNvPr id="18" name="AutoShape 9">
            <a:extLst>
              <a:ext uri="{FF2B5EF4-FFF2-40B4-BE49-F238E27FC236}">
                <a16:creationId xmlns="" xmlns:a16="http://schemas.microsoft.com/office/drawing/2014/main" id="{84584174-3F32-8141-AC66-787544007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80" y="4371950"/>
            <a:ext cx="4641900" cy="578882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" altLang="zh-CN" sz="1400" dirty="0">
                <a:latin typeface="+mn-ea"/>
              </a:rPr>
              <a:t>Charset charset = Charset.forName("UTF-8");</a:t>
            </a:r>
          </a:p>
          <a:p>
            <a:pPr algn="l"/>
            <a:r>
              <a:rPr lang="en" altLang="zh-CN" sz="1400" dirty="0">
                <a:latin typeface="+mn-ea"/>
              </a:rPr>
              <a:t>ByteBuffer bf = charset.encode(buffer);</a:t>
            </a:r>
          </a:p>
        </p:txBody>
      </p:sp>
    </p:spTree>
    <p:extLst>
      <p:ext uri="{BB962C8B-B14F-4D97-AF65-F5344CB8AC3E}">
        <p14:creationId xmlns:p14="http://schemas.microsoft.com/office/powerpoint/2010/main" val="420882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77026"/>
          </a:xfrm>
        </p:spPr>
        <p:txBody>
          <a:bodyPr/>
          <a:lstStyle/>
          <a:p>
            <a:r>
              <a:rPr kumimoji="1" lang="en-US" altLang="zh-CN" dirty="0" err="1">
                <a:latin typeface="+mj-ea"/>
              </a:rPr>
              <a:t>CharBuffer+FileChannel</a:t>
            </a:r>
            <a:r>
              <a:rPr kumimoji="1" lang="zh-CN" altLang="en-US" dirty="0">
                <a:latin typeface="+mj-ea"/>
              </a:rPr>
              <a:t>的应用</a:t>
            </a:r>
            <a:endParaRPr lang="zh-CN" altLang="en-US" dirty="0">
              <a:latin typeface="+mj-ea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143591" y="2183154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1008" y="3314441"/>
            <a:ext cx="25360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134" y="4609841"/>
            <a:ext cx="31772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6" name="内容占位符 5">
            <a:extLst>
              <a:ext uri="{FF2B5EF4-FFF2-40B4-BE49-F238E27FC236}">
                <a16:creationId xmlns="" xmlns:a16="http://schemas.microsoft.com/office/drawing/2014/main" id="{5A797195-9EC4-5F4B-8CE2-8A81422BEE24}"/>
              </a:ext>
            </a:extLst>
          </p:cNvPr>
          <p:cNvSpPr txBox="1">
            <a:spLocks/>
          </p:cNvSpPr>
          <p:nvPr/>
        </p:nvSpPr>
        <p:spPr>
          <a:xfrm>
            <a:off x="175071" y="854046"/>
            <a:ext cx="8352928" cy="416861"/>
          </a:xfrm>
          <a:prstGeom prst="rect">
            <a:avLst/>
          </a:prstGeom>
        </p:spPr>
        <p:txBody>
          <a:bodyPr/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通过</a:t>
            </a:r>
            <a:r>
              <a:rPr lang="en-US" altLang="zh-CN" dirty="0" err="1"/>
              <a:t>CharBuffer</a:t>
            </a:r>
            <a:r>
              <a:rPr lang="zh-CN" altLang="en-US" dirty="0"/>
              <a:t>写入磁盘文件</a:t>
            </a:r>
            <a:endParaRPr lang="en-US" altLang="zh-CN" dirty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通过</a:t>
            </a:r>
            <a:r>
              <a:rPr lang="en-US" altLang="zh-CN" dirty="0" smtClean="0">
                <a:solidFill>
                  <a:schemeClr val="tx1"/>
                </a:solidFill>
              </a:rPr>
              <a:t>close</a:t>
            </a:r>
            <a:r>
              <a:rPr lang="zh-CN" altLang="en-US" dirty="0" smtClean="0">
                <a:solidFill>
                  <a:schemeClr val="tx1"/>
                </a:solidFill>
              </a:rPr>
              <a:t>方法关闭流</a:t>
            </a:r>
            <a:endParaRPr lang="en-US" altLang="zh-CN" dirty="0" smtClean="0">
              <a:solidFill>
                <a:schemeClr val="tx1"/>
              </a:solidFill>
              <a:latin typeface="+mj-ea"/>
            </a:endParaRP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10" name="AutoShape 9">
            <a:extLst>
              <a:ext uri="{FF2B5EF4-FFF2-40B4-BE49-F238E27FC236}">
                <a16:creationId xmlns="" xmlns:a16="http://schemas.microsoft.com/office/drawing/2014/main" id="{7F199CF5-35EF-204A-9801-3261B651C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80" y="1619097"/>
            <a:ext cx="1173832" cy="578882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" altLang="zh-CN" sz="1400" dirty="0">
                <a:latin typeface="+mn-ea"/>
              </a:rPr>
              <a:t>fc.close();</a:t>
            </a:r>
          </a:p>
          <a:p>
            <a:pPr algn="l"/>
            <a:r>
              <a:rPr lang="en" altLang="zh-CN" sz="1400" dirty="0">
                <a:latin typeface="+mn-ea"/>
              </a:rPr>
              <a:t>fos.close();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40725E5C-F1A4-0C40-B68B-5FCC116C1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439" y="605919"/>
            <a:ext cx="5851624" cy="392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4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77026"/>
          </a:xfrm>
        </p:spPr>
        <p:txBody>
          <a:bodyPr/>
          <a:lstStyle/>
          <a:p>
            <a:r>
              <a:rPr lang="zh-CN" altLang="en-US" b="1" dirty="0"/>
              <a:t>贯穿案例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需求说明</a:t>
            </a:r>
            <a:endParaRPr lang="en-US" altLang="zh-CN" dirty="0"/>
          </a:p>
          <a:p>
            <a:pPr lvl="1"/>
            <a:r>
              <a:rPr lang="zh-CN" altLang="en-US" dirty="0"/>
              <a:t>完成登陆和注册功能</a:t>
            </a:r>
            <a:endParaRPr lang="en-US" altLang="zh-CN" dirty="0"/>
          </a:p>
          <a:p>
            <a:pPr lvl="2"/>
            <a:r>
              <a:rPr lang="zh-CN" altLang="en-US" dirty="0"/>
              <a:t>使用</a:t>
            </a:r>
            <a:r>
              <a:rPr lang="en-US" altLang="zh-CN" dirty="0"/>
              <a:t>properties</a:t>
            </a:r>
            <a:r>
              <a:rPr lang="zh-CN" altLang="en-US" dirty="0"/>
              <a:t>文件存储用户名和密码</a:t>
            </a:r>
            <a:endParaRPr lang="en-US" altLang="zh-CN" dirty="0"/>
          </a:p>
          <a:p>
            <a:pPr lvl="2"/>
            <a:r>
              <a:rPr lang="zh-CN" altLang="en-US" dirty="0"/>
              <a:t>读取文件判断是否可以登陆</a:t>
            </a:r>
            <a:endParaRPr lang="en-US" altLang="zh-CN" dirty="0"/>
          </a:p>
          <a:p>
            <a:pPr lvl="2"/>
            <a:r>
              <a:rPr lang="zh-CN" altLang="en-US" dirty="0"/>
              <a:t>注册用户信息进入到</a:t>
            </a:r>
            <a:r>
              <a:rPr lang="en-US" altLang="zh-CN" dirty="0"/>
              <a:t>Properties</a:t>
            </a:r>
            <a:r>
              <a:rPr lang="zh-CN" altLang="en-US" dirty="0"/>
              <a:t>文件中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zh-CN" altLang="en-US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zh-CN" altLang="en-US" sz="1400" dirty="0"/>
          </a:p>
          <a:p>
            <a:pPr lvl="2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010A071-BC77-4A09-88DB-4B2FF628E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857820"/>
            <a:ext cx="45815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8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77026"/>
          </a:xfrm>
        </p:spPr>
        <p:txBody>
          <a:bodyPr/>
          <a:lstStyle/>
          <a:p>
            <a:r>
              <a:rPr kumimoji="1" lang="en-US" altLang="zh-CN" dirty="0" err="1" smtClean="0">
                <a:latin typeface="+mj-ea"/>
              </a:rPr>
              <a:t>CharBuffer+FileChannel</a:t>
            </a:r>
            <a:r>
              <a:rPr kumimoji="1" lang="zh-CN" altLang="en-US" dirty="0" smtClean="0">
                <a:latin typeface="+mj-ea"/>
              </a:rPr>
              <a:t>的应用</a:t>
            </a:r>
            <a:endParaRPr lang="zh-CN" altLang="en-US" dirty="0">
              <a:latin typeface="+mj-ea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143591" y="2183154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1008" y="3314441"/>
            <a:ext cx="25360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134" y="4609841"/>
            <a:ext cx="31772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6" name="内容占位符 5">
            <a:extLst>
              <a:ext uri="{FF2B5EF4-FFF2-40B4-BE49-F238E27FC236}">
                <a16:creationId xmlns="" xmlns:a16="http://schemas.microsoft.com/office/drawing/2014/main" id="{5A797195-9EC4-5F4B-8CE2-8A81422BEE24}"/>
              </a:ext>
            </a:extLst>
          </p:cNvPr>
          <p:cNvSpPr txBox="1">
            <a:spLocks/>
          </p:cNvSpPr>
          <p:nvPr/>
        </p:nvSpPr>
        <p:spPr>
          <a:xfrm>
            <a:off x="175071" y="854046"/>
            <a:ext cx="8352928" cy="416861"/>
          </a:xfrm>
          <a:prstGeom prst="rect">
            <a:avLst/>
          </a:prstGeom>
        </p:spPr>
        <p:txBody>
          <a:bodyPr/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通过</a:t>
            </a:r>
            <a:r>
              <a:rPr lang="en-US" altLang="zh-CN" dirty="0" err="1"/>
              <a:t>CharBuffer</a:t>
            </a:r>
            <a:r>
              <a:rPr lang="zh-CN" altLang="en-US" dirty="0"/>
              <a:t>读取磁盘文件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创建</a:t>
            </a:r>
            <a:r>
              <a:rPr lang="en-US" altLang="zh-CN" dirty="0" err="1">
                <a:solidFill>
                  <a:schemeClr val="tx1"/>
                </a:solidFill>
              </a:rPr>
              <a:t>FileChannel</a:t>
            </a:r>
            <a:r>
              <a:rPr lang="zh-CN" altLang="en-US" dirty="0">
                <a:solidFill>
                  <a:schemeClr val="tx1"/>
                </a:solidFill>
              </a:rPr>
              <a:t>对象</a:t>
            </a:r>
            <a:endParaRPr lang="en-US" altLang="zh-CN" dirty="0" smtClean="0">
              <a:solidFill>
                <a:schemeClr val="tx1"/>
              </a:solidFill>
              <a:latin typeface="+mj-ea"/>
            </a:endParaRP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创建</a:t>
            </a:r>
            <a:r>
              <a:rPr lang="en-US" altLang="zh-CN" dirty="0" err="1">
                <a:solidFill>
                  <a:schemeClr val="tx1"/>
                </a:solidFill>
              </a:rPr>
              <a:t>ByteBuffer</a:t>
            </a:r>
            <a:r>
              <a:rPr lang="zh-CN" altLang="en-US" dirty="0">
                <a:solidFill>
                  <a:schemeClr val="tx1"/>
                </a:solidFill>
              </a:rPr>
              <a:t>对象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通过</a:t>
            </a:r>
            <a:r>
              <a:rPr lang="en-US" altLang="zh-CN" dirty="0" err="1">
                <a:solidFill>
                  <a:schemeClr val="tx1"/>
                </a:solidFill>
              </a:rPr>
              <a:t>CharBuffer</a:t>
            </a:r>
            <a:r>
              <a:rPr lang="zh-CN" altLang="en-US" dirty="0">
                <a:solidFill>
                  <a:schemeClr val="tx1"/>
                </a:solidFill>
              </a:rPr>
              <a:t>读取缓冲区的</a:t>
            </a:r>
            <a:r>
              <a:rPr lang="zh-CN" altLang="en-US" dirty="0" smtClean="0">
                <a:solidFill>
                  <a:schemeClr val="tx1"/>
                </a:solidFill>
              </a:rPr>
              <a:t>内容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10" name="AutoShape 9">
            <a:extLst>
              <a:ext uri="{FF2B5EF4-FFF2-40B4-BE49-F238E27FC236}">
                <a16:creationId xmlns="" xmlns:a16="http://schemas.microsoft.com/office/drawing/2014/main" id="{7F199CF5-35EF-204A-9801-3261B651C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80" y="1619097"/>
            <a:ext cx="5566320" cy="578882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" altLang="zh-CN" sz="1400" dirty="0">
                <a:latin typeface="+mn-ea"/>
              </a:rPr>
              <a:t>FileInputStream </a:t>
            </a:r>
            <a:r>
              <a:rPr lang="en" altLang="zh-CN" sz="1400" dirty="0">
                <a:solidFill>
                  <a:srgbClr val="7E504F"/>
                </a:solidFill>
                <a:latin typeface="+mn-ea"/>
              </a:rPr>
              <a:t>fis</a:t>
            </a:r>
            <a:r>
              <a:rPr lang="en" altLang="zh-CN" sz="1400" dirty="0">
                <a:latin typeface="+mn-ea"/>
              </a:rPr>
              <a:t> = </a:t>
            </a:r>
            <a:r>
              <a:rPr lang="en" altLang="zh-CN" sz="1400" dirty="0">
                <a:solidFill>
                  <a:srgbClr val="931A68"/>
                </a:solidFill>
                <a:latin typeface="+mn-ea"/>
              </a:rPr>
              <a:t>new</a:t>
            </a:r>
            <a:r>
              <a:rPr lang="en" altLang="zh-CN" sz="1400" dirty="0">
                <a:latin typeface="+mn-ea"/>
              </a:rPr>
              <a:t> </a:t>
            </a:r>
            <a:r>
              <a:rPr lang="en" altLang="zh-CN" sz="1400" dirty="0" smtClean="0">
                <a:latin typeface="+mn-ea"/>
              </a:rPr>
              <a:t>FileInputStream</a:t>
            </a:r>
            <a:r>
              <a:rPr lang="en-US" altLang="zh-CN" sz="1400" dirty="0">
                <a:latin typeface="+mn-ea"/>
              </a:rPr>
              <a:t>("D:/hello.txt");</a:t>
            </a:r>
            <a:endParaRPr lang="en" altLang="zh-CN" sz="1400" dirty="0">
              <a:latin typeface="+mn-ea"/>
            </a:endParaRPr>
          </a:p>
          <a:p>
            <a:pPr algn="l"/>
            <a:r>
              <a:rPr lang="en" altLang="zh-CN" sz="1400" dirty="0">
                <a:latin typeface="+mn-ea"/>
              </a:rPr>
              <a:t>FileChannel </a:t>
            </a:r>
            <a:r>
              <a:rPr lang="en" altLang="zh-CN" sz="1400" dirty="0">
                <a:solidFill>
                  <a:srgbClr val="7E504F"/>
                </a:solidFill>
                <a:latin typeface="+mn-ea"/>
              </a:rPr>
              <a:t>fc</a:t>
            </a:r>
            <a:r>
              <a:rPr lang="en" altLang="zh-CN" sz="1400" dirty="0">
                <a:latin typeface="+mn-ea"/>
              </a:rPr>
              <a:t> = </a:t>
            </a:r>
            <a:r>
              <a:rPr lang="en" altLang="zh-CN" sz="1400" dirty="0">
                <a:solidFill>
                  <a:srgbClr val="7E504F"/>
                </a:solidFill>
                <a:latin typeface="+mn-ea"/>
              </a:rPr>
              <a:t>fis</a:t>
            </a:r>
            <a:r>
              <a:rPr lang="en" altLang="zh-CN" sz="1400" dirty="0">
                <a:latin typeface="+mn-ea"/>
              </a:rPr>
              <a:t>.getChannel();</a:t>
            </a:r>
          </a:p>
        </p:txBody>
      </p:sp>
      <p:sp>
        <p:nvSpPr>
          <p:cNvPr id="17" name="AutoShape 9">
            <a:extLst>
              <a:ext uri="{FF2B5EF4-FFF2-40B4-BE49-F238E27FC236}">
                <a16:creationId xmlns="" xmlns:a16="http://schemas.microsoft.com/office/drawing/2014/main" id="{84584174-3F32-8141-AC66-787544007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80" y="2787774"/>
            <a:ext cx="8014592" cy="340519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" altLang="zh-CN" sz="1400" dirty="0">
                <a:latin typeface="+mn-ea"/>
              </a:rPr>
              <a:t>ByteBuffer buffer = 	fc.map(FileChannel.MapMode.READ_ONLY, 0, </a:t>
            </a:r>
            <a:r>
              <a:rPr lang="en" altLang="zh-CN" sz="1400" dirty="0" smtClean="0">
                <a:latin typeface="+mn-ea"/>
              </a:rPr>
              <a:t> file.length</a:t>
            </a:r>
            <a:r>
              <a:rPr lang="en" altLang="zh-CN" sz="1400" dirty="0">
                <a:latin typeface="+mn-ea"/>
              </a:rPr>
              <a:t>());</a:t>
            </a:r>
          </a:p>
        </p:txBody>
      </p:sp>
      <p:sp>
        <p:nvSpPr>
          <p:cNvPr id="18" name="AutoShape 9">
            <a:extLst>
              <a:ext uri="{FF2B5EF4-FFF2-40B4-BE49-F238E27FC236}">
                <a16:creationId xmlns="" xmlns:a16="http://schemas.microsoft.com/office/drawing/2014/main" id="{84584174-3F32-8141-AC66-787544007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80" y="3554705"/>
            <a:ext cx="4641900" cy="817245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" altLang="zh-CN" sz="1400" dirty="0">
                <a:latin typeface="+mn-ea"/>
              </a:rPr>
              <a:t>Charset </a:t>
            </a:r>
            <a:r>
              <a:rPr lang="en" altLang="zh-CN" sz="1400" dirty="0">
                <a:solidFill>
                  <a:srgbClr val="7E504F"/>
                </a:solidFill>
                <a:latin typeface="+mn-ea"/>
              </a:rPr>
              <a:t>charset</a:t>
            </a:r>
            <a:r>
              <a:rPr lang="en" altLang="zh-CN" sz="1400" dirty="0">
                <a:latin typeface="+mn-ea"/>
              </a:rPr>
              <a:t> = Charset.forName(</a:t>
            </a:r>
            <a:r>
              <a:rPr lang="en" altLang="zh-CN" sz="1400" dirty="0">
                <a:solidFill>
                  <a:srgbClr val="3933FF"/>
                </a:solidFill>
                <a:latin typeface="+mn-ea"/>
              </a:rPr>
              <a:t>"UTF-8"</a:t>
            </a:r>
            <a:r>
              <a:rPr lang="en" altLang="zh-CN" sz="1400" dirty="0">
                <a:latin typeface="+mn-ea"/>
              </a:rPr>
              <a:t>);</a:t>
            </a:r>
          </a:p>
          <a:p>
            <a:pPr algn="l"/>
            <a:r>
              <a:rPr lang="en" altLang="zh-CN" sz="1400" dirty="0">
                <a:latin typeface="+mn-ea"/>
              </a:rPr>
              <a:t>CharBuffer </a:t>
            </a:r>
            <a:r>
              <a:rPr lang="en" altLang="zh-CN" sz="1400" dirty="0">
                <a:solidFill>
                  <a:srgbClr val="7E504F"/>
                </a:solidFill>
                <a:latin typeface="+mn-ea"/>
              </a:rPr>
              <a:t>cb</a:t>
            </a:r>
            <a:r>
              <a:rPr lang="en" altLang="zh-CN" sz="1400" dirty="0">
                <a:latin typeface="+mn-ea"/>
              </a:rPr>
              <a:t> = </a:t>
            </a:r>
            <a:r>
              <a:rPr lang="en" altLang="zh-CN" sz="1400" dirty="0">
                <a:solidFill>
                  <a:srgbClr val="7E504F"/>
                </a:solidFill>
                <a:latin typeface="+mn-ea"/>
              </a:rPr>
              <a:t>charset</a:t>
            </a:r>
            <a:r>
              <a:rPr lang="en" altLang="zh-CN" sz="1400" dirty="0">
                <a:latin typeface="+mn-ea"/>
              </a:rPr>
              <a:t>.decode(</a:t>
            </a:r>
            <a:r>
              <a:rPr lang="en" altLang="zh-CN" sz="1400" dirty="0">
                <a:solidFill>
                  <a:srgbClr val="7E504F"/>
                </a:solidFill>
                <a:latin typeface="+mn-ea"/>
              </a:rPr>
              <a:t>buffer</a:t>
            </a:r>
            <a:r>
              <a:rPr lang="en" altLang="zh-CN" sz="1400" dirty="0">
                <a:latin typeface="+mn-ea"/>
              </a:rPr>
              <a:t>);</a:t>
            </a:r>
          </a:p>
          <a:p>
            <a:pPr algn="l"/>
            <a:r>
              <a:rPr lang="en" altLang="zh-CN" sz="1400" dirty="0">
                <a:latin typeface="+mn-ea"/>
              </a:rPr>
              <a:t>System.</a:t>
            </a:r>
            <a:r>
              <a:rPr lang="en" altLang="zh-CN" sz="1400" dirty="0">
                <a:solidFill>
                  <a:srgbClr val="0326CC"/>
                </a:solidFill>
                <a:latin typeface="+mn-ea"/>
              </a:rPr>
              <a:t>out</a:t>
            </a:r>
            <a:r>
              <a:rPr lang="en" altLang="zh-CN" sz="1400" dirty="0">
                <a:latin typeface="+mn-ea"/>
              </a:rPr>
              <a:t>.println(</a:t>
            </a:r>
            <a:r>
              <a:rPr lang="en" altLang="zh-CN" sz="1400" dirty="0">
                <a:solidFill>
                  <a:srgbClr val="7E504F"/>
                </a:solidFill>
                <a:latin typeface="+mn-ea"/>
              </a:rPr>
              <a:t>cb</a:t>
            </a:r>
            <a:r>
              <a:rPr lang="en" altLang="zh-CN" sz="1400" dirty="0">
                <a:latin typeface="+mn-ea"/>
              </a:rPr>
              <a:t>.toString());</a:t>
            </a:r>
          </a:p>
        </p:txBody>
      </p:sp>
    </p:spTree>
    <p:extLst>
      <p:ext uri="{BB962C8B-B14F-4D97-AF65-F5344CB8AC3E}">
        <p14:creationId xmlns:p14="http://schemas.microsoft.com/office/powerpoint/2010/main" val="49644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77026"/>
          </a:xfrm>
        </p:spPr>
        <p:txBody>
          <a:bodyPr/>
          <a:lstStyle/>
          <a:p>
            <a:r>
              <a:rPr kumimoji="1" lang="en-US" altLang="zh-CN" dirty="0" err="1">
                <a:latin typeface="+mj-ea"/>
              </a:rPr>
              <a:t>CharBuffer+FileChannel</a:t>
            </a:r>
            <a:r>
              <a:rPr kumimoji="1" lang="zh-CN" altLang="en-US" dirty="0">
                <a:latin typeface="+mj-ea"/>
              </a:rPr>
              <a:t>的应用</a:t>
            </a:r>
            <a:endParaRPr lang="zh-CN" altLang="en-US" dirty="0">
              <a:latin typeface="+mj-ea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4143591" y="2183154"/>
            <a:ext cx="157492" cy="355712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1008" y="3314441"/>
            <a:ext cx="25360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4134" y="4609841"/>
            <a:ext cx="317729" cy="217213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77953" tIns="38976" rIns="77953" bIns="38976" anchor="ctr">
            <a:spAutoFit/>
          </a:bodyPr>
          <a:lstStyle/>
          <a:p>
            <a:pPr>
              <a:defRPr/>
            </a:pPr>
            <a:r>
              <a:rPr lang="en-US" sz="900" dirty="0">
                <a:cs typeface="Times New Roman" panose="02020603050405020304" pitchFamily="18" charset="0"/>
              </a:rPr>
              <a:t>    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16" name="内容占位符 5">
            <a:extLst>
              <a:ext uri="{FF2B5EF4-FFF2-40B4-BE49-F238E27FC236}">
                <a16:creationId xmlns="" xmlns:a16="http://schemas.microsoft.com/office/drawing/2014/main" id="{5A797195-9EC4-5F4B-8CE2-8A81422BEE24}"/>
              </a:ext>
            </a:extLst>
          </p:cNvPr>
          <p:cNvSpPr txBox="1">
            <a:spLocks/>
          </p:cNvSpPr>
          <p:nvPr/>
        </p:nvSpPr>
        <p:spPr>
          <a:xfrm>
            <a:off x="175071" y="854046"/>
            <a:ext cx="8352928" cy="416861"/>
          </a:xfrm>
          <a:prstGeom prst="rect">
            <a:avLst/>
          </a:prstGeom>
        </p:spPr>
        <p:txBody>
          <a:bodyPr/>
          <a:lstStyle>
            <a:lvl1pPr marL="227330" indent="-227330" algn="l" rtl="0" eaLnBrk="0" fontAlgn="base" hangingPunct="0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1pPr>
            <a:lvl2pPr marL="6845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6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2pPr>
            <a:lvl3pPr marL="1141730" indent="-227330" algn="l" rtl="0" eaLnBrk="0" fontAlgn="base" hangingPunct="0">
              <a:lnSpc>
                <a:spcPts val="2500"/>
              </a:lnSpc>
              <a:spcBef>
                <a:spcPts val="500"/>
              </a:spcBef>
              <a:spcAft>
                <a:spcPct val="0"/>
              </a:spcAft>
              <a:buClr>
                <a:srgbClr val="0E9CDE"/>
              </a:buClr>
              <a:buSzPct val="85000"/>
              <a:buFont typeface="Wingdings" panose="05000000000000000000" pitchFamily="2" charset="2"/>
              <a:buChar char="Ø"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  <a:sym typeface="Calibri" panose="020F0502020204030204" pitchFamily="34" charset="0"/>
              </a:defRPr>
            </a:lvl3pPr>
            <a:lvl4pPr marL="15989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4pPr>
            <a:lvl5pPr marL="205613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实现步骤</a:t>
            </a:r>
            <a:endParaRPr lang="en-US" altLang="zh-CN" dirty="0"/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通过</a:t>
            </a:r>
            <a:r>
              <a:rPr lang="en-US" altLang="zh-CN" dirty="0" smtClean="0">
                <a:solidFill>
                  <a:schemeClr val="tx1"/>
                </a:solidFill>
              </a:rPr>
              <a:t>close</a:t>
            </a:r>
            <a:r>
              <a:rPr lang="zh-CN" altLang="en-US" dirty="0" smtClean="0">
                <a:solidFill>
                  <a:schemeClr val="tx1"/>
                </a:solidFill>
              </a:rPr>
              <a:t>方法关闭流</a:t>
            </a:r>
            <a:endParaRPr lang="en-US" altLang="zh-CN" dirty="0" smtClean="0">
              <a:solidFill>
                <a:schemeClr val="tx1"/>
              </a:solidFill>
              <a:latin typeface="+mj-ea"/>
            </a:endParaRPr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sp>
        <p:nvSpPr>
          <p:cNvPr id="10" name="AutoShape 9">
            <a:extLst>
              <a:ext uri="{FF2B5EF4-FFF2-40B4-BE49-F238E27FC236}">
                <a16:creationId xmlns="" xmlns:a16="http://schemas.microsoft.com/office/drawing/2014/main" id="{7F199CF5-35EF-204A-9801-3261B651C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80" y="1619097"/>
            <a:ext cx="1245840" cy="578882"/>
          </a:xfrm>
          <a:prstGeom prst="roundRect">
            <a:avLst>
              <a:gd name="adj" fmla="val 16667"/>
            </a:avLst>
          </a:prstGeom>
          <a:solidFill>
            <a:srgbClr val="E7F4FF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" altLang="zh-CN" sz="1400" dirty="0">
                <a:latin typeface="+mn-ea"/>
              </a:rPr>
              <a:t>fc.close();</a:t>
            </a:r>
          </a:p>
          <a:p>
            <a:pPr algn="l"/>
            <a:r>
              <a:rPr lang="en" altLang="zh-CN" sz="1400" dirty="0">
                <a:latin typeface="+mn-ea"/>
              </a:rPr>
              <a:t>fis.close();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F527EFE5-5B42-C145-ABB0-0FFDBE2D5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306953"/>
            <a:ext cx="5029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0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38AC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课堂编程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" altLang="zh-CN" dirty="0"/>
              <a:t>NIO</a:t>
            </a:r>
            <a:r>
              <a:rPr lang="zh-CN" altLang="en-US" dirty="0"/>
              <a:t>的方式实现用户的注册及登录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课堂编程</a:t>
            </a: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2298524" y="4551770"/>
            <a:ext cx="3857652" cy="323850"/>
          </a:xfrm>
          <a:prstGeom prst="flowChartAlternateProcess">
            <a:avLst/>
          </a:prstGeom>
          <a:solidFill>
            <a:srgbClr val="007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5400000" algn="t" rotWithShape="0">
              <a:schemeClr val="tx1">
                <a:lumMod val="85000"/>
                <a:lumOff val="15000"/>
                <a:alpha val="43000"/>
              </a:schemeClr>
            </a:outerShdw>
          </a:effectLst>
          <a:scene3d>
            <a:camera prst="orthographicFront"/>
            <a:lightRig rig="threePt" dir="t"/>
          </a:scene3d>
          <a:sp3d>
            <a:bevelT h="63500" prst="hardEdge"/>
          </a:sp3d>
        </p:spPr>
        <p:txBody>
          <a:bodyPr anchor="ctr"/>
          <a:lstStyle/>
          <a:p>
            <a:pPr>
              <a:defRPr/>
            </a:pPr>
            <a:endParaRPr lang="zh-CN" altLang="en-US" sz="1600" b="1" dirty="0"/>
          </a:p>
        </p:txBody>
      </p:sp>
      <p:sp>
        <p:nvSpPr>
          <p:cNvPr id="6" name="TextBox 38"/>
          <p:cNvSpPr txBox="1">
            <a:spLocks noChangeArrowheads="1"/>
          </p:cNvSpPr>
          <p:nvPr/>
        </p:nvSpPr>
        <p:spPr bwMode="auto">
          <a:xfrm>
            <a:off x="3013682" y="4537452"/>
            <a:ext cx="2271777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</a:rPr>
              <a:t>学生现场练习：</a:t>
            </a:r>
            <a:r>
              <a:rPr lang="en-US" altLang="zh-CN" sz="1600" dirty="0">
                <a:solidFill>
                  <a:schemeClr val="bg1"/>
                </a:solidFill>
                <a:latin typeface="+mn-ea"/>
                <a:ea typeface="+mn-ea"/>
              </a:rPr>
              <a:t>10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</a:rPr>
              <a:t>分钟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330975" y="795379"/>
            <a:ext cx="191241" cy="226935"/>
            <a:chOff x="1692275" y="4522788"/>
            <a:chExt cx="1046163" cy="1241428"/>
          </a:xfrm>
        </p:grpSpPr>
        <p:grpSp>
          <p:nvGrpSpPr>
            <p:cNvPr id="8" name="组合 7"/>
            <p:cNvGrpSpPr/>
            <p:nvPr/>
          </p:nvGrpSpPr>
          <p:grpSpPr>
            <a:xfrm>
              <a:off x="1692275" y="4522788"/>
              <a:ext cx="1046163" cy="1241425"/>
              <a:chOff x="1692275" y="4522788"/>
              <a:chExt cx="1046163" cy="1241425"/>
            </a:xfrm>
          </p:grpSpPr>
          <p:sp>
            <p:nvSpPr>
              <p:cNvPr id="10" name="AutoShape 105"/>
              <p:cNvSpPr>
                <a:spLocks noChangeAspect="1" noChangeArrowheads="1" noTextEdit="1"/>
              </p:cNvSpPr>
              <p:nvPr/>
            </p:nvSpPr>
            <p:spPr bwMode="auto">
              <a:xfrm>
                <a:off x="1692275" y="4522788"/>
                <a:ext cx="1046163" cy="124142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107"/>
              <p:cNvSpPr>
                <a:spLocks noEditPoints="1"/>
              </p:cNvSpPr>
              <p:nvPr/>
            </p:nvSpPr>
            <p:spPr bwMode="auto">
              <a:xfrm>
                <a:off x="1692275" y="4522791"/>
                <a:ext cx="857249" cy="1074737"/>
              </a:xfrm>
              <a:custGeom>
                <a:avLst/>
                <a:gdLst/>
                <a:ahLst/>
                <a:cxnLst>
                  <a:cxn ang="0">
                    <a:pos x="449" y="382"/>
                  </a:cxn>
                  <a:cxn ang="0">
                    <a:pos x="457" y="382"/>
                  </a:cxn>
                  <a:cxn ang="0">
                    <a:pos x="457" y="116"/>
                  </a:cxn>
                  <a:cxn ang="0">
                    <a:pos x="391" y="50"/>
                  </a:cxn>
                  <a:cxn ang="0">
                    <a:pos x="328" y="50"/>
                  </a:cxn>
                  <a:cxn ang="0">
                    <a:pos x="278" y="0"/>
                  </a:cxn>
                  <a:cxn ang="0">
                    <a:pos x="179" y="0"/>
                  </a:cxn>
                  <a:cxn ang="0">
                    <a:pos x="129" y="50"/>
                  </a:cxn>
                  <a:cxn ang="0">
                    <a:pos x="66" y="50"/>
                  </a:cxn>
                  <a:cxn ang="0">
                    <a:pos x="0" y="116"/>
                  </a:cxn>
                  <a:cxn ang="0">
                    <a:pos x="0" y="507"/>
                  </a:cxn>
                  <a:cxn ang="0">
                    <a:pos x="66" y="573"/>
                  </a:cxn>
                  <a:cxn ang="0">
                    <a:pos x="278" y="573"/>
                  </a:cxn>
                  <a:cxn ang="0">
                    <a:pos x="278" y="557"/>
                  </a:cxn>
                  <a:cxn ang="0">
                    <a:pos x="449" y="382"/>
                  </a:cxn>
                  <a:cxn ang="0">
                    <a:pos x="179" y="37"/>
                  </a:cxn>
                  <a:cxn ang="0">
                    <a:pos x="278" y="37"/>
                  </a:cxn>
                  <a:cxn ang="0">
                    <a:pos x="295" y="54"/>
                  </a:cxn>
                  <a:cxn ang="0">
                    <a:pos x="278" y="71"/>
                  </a:cxn>
                  <a:cxn ang="0">
                    <a:pos x="179" y="71"/>
                  </a:cxn>
                  <a:cxn ang="0">
                    <a:pos x="162" y="54"/>
                  </a:cxn>
                  <a:cxn ang="0">
                    <a:pos x="179" y="37"/>
                  </a:cxn>
                  <a:cxn ang="0">
                    <a:pos x="133" y="220"/>
                  </a:cxn>
                  <a:cxn ang="0">
                    <a:pos x="328" y="220"/>
                  </a:cxn>
                  <a:cxn ang="0">
                    <a:pos x="345" y="237"/>
                  </a:cxn>
                  <a:cxn ang="0">
                    <a:pos x="328" y="253"/>
                  </a:cxn>
                  <a:cxn ang="0">
                    <a:pos x="133" y="253"/>
                  </a:cxn>
                  <a:cxn ang="0">
                    <a:pos x="116" y="237"/>
                  </a:cxn>
                  <a:cxn ang="0">
                    <a:pos x="133" y="220"/>
                  </a:cxn>
                  <a:cxn ang="0">
                    <a:pos x="262" y="407"/>
                  </a:cxn>
                  <a:cxn ang="0">
                    <a:pos x="133" y="407"/>
                  </a:cxn>
                  <a:cxn ang="0">
                    <a:pos x="116" y="391"/>
                  </a:cxn>
                  <a:cxn ang="0">
                    <a:pos x="133" y="374"/>
                  </a:cxn>
                  <a:cxn ang="0">
                    <a:pos x="262" y="374"/>
                  </a:cxn>
                  <a:cxn ang="0">
                    <a:pos x="278" y="391"/>
                  </a:cxn>
                  <a:cxn ang="0">
                    <a:pos x="262" y="407"/>
                  </a:cxn>
                  <a:cxn ang="0">
                    <a:pos x="133" y="328"/>
                  </a:cxn>
                  <a:cxn ang="0">
                    <a:pos x="116" y="312"/>
                  </a:cxn>
                  <a:cxn ang="0">
                    <a:pos x="133" y="295"/>
                  </a:cxn>
                  <a:cxn ang="0">
                    <a:pos x="328" y="295"/>
                  </a:cxn>
                  <a:cxn ang="0">
                    <a:pos x="345" y="312"/>
                  </a:cxn>
                  <a:cxn ang="0">
                    <a:pos x="328" y="328"/>
                  </a:cxn>
                  <a:cxn ang="0">
                    <a:pos x="133" y="328"/>
                  </a:cxn>
                  <a:cxn ang="0">
                    <a:pos x="133" y="328"/>
                  </a:cxn>
                  <a:cxn ang="0">
                    <a:pos x="133" y="328"/>
                  </a:cxn>
                </a:cxnLst>
                <a:rect l="0" t="0" r="r" b="b"/>
                <a:pathLst>
                  <a:path w="457" h="573">
                    <a:moveTo>
                      <a:pt x="449" y="382"/>
                    </a:moveTo>
                    <a:cubicBezTo>
                      <a:pt x="457" y="382"/>
                      <a:pt x="457" y="382"/>
                      <a:pt x="457" y="382"/>
                    </a:cubicBezTo>
                    <a:cubicBezTo>
                      <a:pt x="457" y="116"/>
                      <a:pt x="457" y="116"/>
                      <a:pt x="457" y="116"/>
                    </a:cubicBezTo>
                    <a:cubicBezTo>
                      <a:pt x="457" y="79"/>
                      <a:pt x="428" y="50"/>
                      <a:pt x="391" y="50"/>
                    </a:cubicBezTo>
                    <a:cubicBezTo>
                      <a:pt x="328" y="50"/>
                      <a:pt x="328" y="50"/>
                      <a:pt x="328" y="50"/>
                    </a:cubicBezTo>
                    <a:cubicBezTo>
                      <a:pt x="328" y="25"/>
                      <a:pt x="307" y="0"/>
                      <a:pt x="278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54" y="0"/>
                      <a:pt x="129" y="21"/>
                      <a:pt x="129" y="50"/>
                    </a:cubicBezTo>
                    <a:cubicBezTo>
                      <a:pt x="66" y="50"/>
                      <a:pt x="66" y="50"/>
                      <a:pt x="66" y="50"/>
                    </a:cubicBezTo>
                    <a:cubicBezTo>
                      <a:pt x="29" y="54"/>
                      <a:pt x="0" y="83"/>
                      <a:pt x="0" y="116"/>
                    </a:cubicBezTo>
                    <a:cubicBezTo>
                      <a:pt x="0" y="507"/>
                      <a:pt x="0" y="507"/>
                      <a:pt x="0" y="507"/>
                    </a:cubicBezTo>
                    <a:cubicBezTo>
                      <a:pt x="0" y="544"/>
                      <a:pt x="29" y="573"/>
                      <a:pt x="66" y="573"/>
                    </a:cubicBezTo>
                    <a:cubicBezTo>
                      <a:pt x="278" y="573"/>
                      <a:pt x="278" y="573"/>
                      <a:pt x="278" y="573"/>
                    </a:cubicBezTo>
                    <a:cubicBezTo>
                      <a:pt x="278" y="557"/>
                      <a:pt x="278" y="557"/>
                      <a:pt x="278" y="557"/>
                    </a:cubicBezTo>
                    <a:cubicBezTo>
                      <a:pt x="278" y="461"/>
                      <a:pt x="353" y="382"/>
                      <a:pt x="449" y="382"/>
                    </a:cubicBezTo>
                    <a:close/>
                    <a:moveTo>
                      <a:pt x="179" y="37"/>
                    </a:moveTo>
                    <a:cubicBezTo>
                      <a:pt x="278" y="37"/>
                      <a:pt x="278" y="37"/>
                      <a:pt x="278" y="37"/>
                    </a:cubicBezTo>
                    <a:cubicBezTo>
                      <a:pt x="287" y="37"/>
                      <a:pt x="295" y="46"/>
                      <a:pt x="295" y="54"/>
                    </a:cubicBezTo>
                    <a:cubicBezTo>
                      <a:pt x="295" y="62"/>
                      <a:pt x="287" y="71"/>
                      <a:pt x="278" y="71"/>
                    </a:cubicBezTo>
                    <a:cubicBezTo>
                      <a:pt x="179" y="71"/>
                      <a:pt x="179" y="71"/>
                      <a:pt x="179" y="71"/>
                    </a:cubicBezTo>
                    <a:cubicBezTo>
                      <a:pt x="170" y="71"/>
                      <a:pt x="162" y="62"/>
                      <a:pt x="162" y="54"/>
                    </a:cubicBezTo>
                    <a:cubicBezTo>
                      <a:pt x="162" y="46"/>
                      <a:pt x="170" y="37"/>
                      <a:pt x="179" y="37"/>
                    </a:cubicBezTo>
                    <a:close/>
                    <a:moveTo>
                      <a:pt x="133" y="220"/>
                    </a:moveTo>
                    <a:cubicBezTo>
                      <a:pt x="328" y="220"/>
                      <a:pt x="328" y="220"/>
                      <a:pt x="328" y="220"/>
                    </a:cubicBezTo>
                    <a:cubicBezTo>
                      <a:pt x="336" y="220"/>
                      <a:pt x="345" y="229"/>
                      <a:pt x="345" y="237"/>
                    </a:cubicBezTo>
                    <a:cubicBezTo>
                      <a:pt x="345" y="245"/>
                      <a:pt x="336" y="253"/>
                      <a:pt x="328" y="253"/>
                    </a:cubicBezTo>
                    <a:cubicBezTo>
                      <a:pt x="133" y="253"/>
                      <a:pt x="133" y="253"/>
                      <a:pt x="133" y="253"/>
                    </a:cubicBezTo>
                    <a:cubicBezTo>
                      <a:pt x="125" y="253"/>
                      <a:pt x="116" y="245"/>
                      <a:pt x="116" y="237"/>
                    </a:cubicBezTo>
                    <a:cubicBezTo>
                      <a:pt x="116" y="224"/>
                      <a:pt x="120" y="220"/>
                      <a:pt x="133" y="220"/>
                    </a:cubicBezTo>
                    <a:close/>
                    <a:moveTo>
                      <a:pt x="262" y="407"/>
                    </a:moveTo>
                    <a:cubicBezTo>
                      <a:pt x="133" y="407"/>
                      <a:pt x="133" y="407"/>
                      <a:pt x="133" y="407"/>
                    </a:cubicBezTo>
                    <a:cubicBezTo>
                      <a:pt x="125" y="407"/>
                      <a:pt x="116" y="399"/>
                      <a:pt x="116" y="391"/>
                    </a:cubicBezTo>
                    <a:cubicBezTo>
                      <a:pt x="116" y="382"/>
                      <a:pt x="125" y="374"/>
                      <a:pt x="133" y="374"/>
                    </a:cubicBezTo>
                    <a:cubicBezTo>
                      <a:pt x="262" y="374"/>
                      <a:pt x="262" y="374"/>
                      <a:pt x="262" y="374"/>
                    </a:cubicBezTo>
                    <a:cubicBezTo>
                      <a:pt x="270" y="374"/>
                      <a:pt x="278" y="382"/>
                      <a:pt x="278" y="391"/>
                    </a:cubicBezTo>
                    <a:cubicBezTo>
                      <a:pt x="278" y="403"/>
                      <a:pt x="270" y="407"/>
                      <a:pt x="262" y="407"/>
                    </a:cubicBezTo>
                    <a:close/>
                    <a:moveTo>
                      <a:pt x="133" y="328"/>
                    </a:moveTo>
                    <a:cubicBezTo>
                      <a:pt x="125" y="328"/>
                      <a:pt x="116" y="320"/>
                      <a:pt x="116" y="312"/>
                    </a:cubicBezTo>
                    <a:cubicBezTo>
                      <a:pt x="116" y="303"/>
                      <a:pt x="125" y="295"/>
                      <a:pt x="133" y="295"/>
                    </a:cubicBezTo>
                    <a:cubicBezTo>
                      <a:pt x="328" y="295"/>
                      <a:pt x="328" y="295"/>
                      <a:pt x="328" y="295"/>
                    </a:cubicBezTo>
                    <a:cubicBezTo>
                      <a:pt x="336" y="295"/>
                      <a:pt x="345" y="303"/>
                      <a:pt x="345" y="312"/>
                    </a:cubicBezTo>
                    <a:cubicBezTo>
                      <a:pt x="345" y="320"/>
                      <a:pt x="336" y="328"/>
                      <a:pt x="328" y="328"/>
                    </a:cubicBezTo>
                    <a:lnTo>
                      <a:pt x="133" y="328"/>
                    </a:lnTo>
                    <a:close/>
                    <a:moveTo>
                      <a:pt x="133" y="328"/>
                    </a:moveTo>
                    <a:cubicBezTo>
                      <a:pt x="133" y="328"/>
                      <a:pt x="133" y="328"/>
                      <a:pt x="133" y="328"/>
                    </a:cubicBezTo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108"/>
              <p:cNvSpPr>
                <a:spLocks noEditPoints="1"/>
              </p:cNvSpPr>
              <p:nvPr/>
            </p:nvSpPr>
            <p:spPr bwMode="auto">
              <a:xfrm>
                <a:off x="2408238" y="5333999"/>
                <a:ext cx="219074" cy="220805"/>
              </a:xfrm>
              <a:custGeom>
                <a:avLst/>
                <a:gdLst/>
                <a:ahLst/>
                <a:cxnLst>
                  <a:cxn ang="0">
                    <a:pos x="0" y="58"/>
                  </a:cxn>
                  <a:cxn ang="0">
                    <a:pos x="58" y="117"/>
                  </a:cxn>
                  <a:cxn ang="0">
                    <a:pos x="117" y="58"/>
                  </a:cxn>
                  <a:cxn ang="0">
                    <a:pos x="58" y="0"/>
                  </a:cxn>
                  <a:cxn ang="0">
                    <a:pos x="0" y="58"/>
                  </a:cxn>
                  <a:cxn ang="0">
                    <a:pos x="0" y="58"/>
                  </a:cxn>
                  <a:cxn ang="0">
                    <a:pos x="0" y="58"/>
                  </a:cxn>
                </a:cxnLst>
                <a:rect l="0" t="0" r="r" b="b"/>
                <a:pathLst>
                  <a:path w="117" h="117">
                    <a:moveTo>
                      <a:pt x="0" y="58"/>
                    </a:moveTo>
                    <a:cubicBezTo>
                      <a:pt x="0" y="90"/>
                      <a:pt x="26" y="117"/>
                      <a:pt x="58" y="117"/>
                    </a:cubicBezTo>
                    <a:cubicBezTo>
                      <a:pt x="91" y="117"/>
                      <a:pt x="117" y="90"/>
                      <a:pt x="117" y="58"/>
                    </a:cubicBezTo>
                    <a:cubicBezTo>
                      <a:pt x="117" y="26"/>
                      <a:pt x="91" y="0"/>
                      <a:pt x="58" y="0"/>
                    </a:cubicBezTo>
                    <a:cubicBezTo>
                      <a:pt x="26" y="0"/>
                      <a:pt x="0" y="26"/>
                      <a:pt x="0" y="58"/>
                    </a:cubicBezTo>
                    <a:close/>
                    <a:moveTo>
                      <a:pt x="0" y="58"/>
                    </a:moveTo>
                    <a:cubicBezTo>
                      <a:pt x="0" y="58"/>
                      <a:pt x="0" y="58"/>
                      <a:pt x="0" y="58"/>
                    </a:cubicBezTo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9" name="Freeform 109"/>
            <p:cNvSpPr>
              <a:spLocks noEditPoints="1"/>
            </p:cNvSpPr>
            <p:nvPr/>
          </p:nvSpPr>
          <p:spPr bwMode="auto">
            <a:xfrm>
              <a:off x="2314575" y="5561010"/>
              <a:ext cx="422277" cy="203206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0" y="108"/>
                </a:cxn>
                <a:cxn ang="0">
                  <a:pos x="225" y="108"/>
                </a:cxn>
                <a:cxn ang="0">
                  <a:pos x="113" y="0"/>
                </a:cxn>
                <a:cxn ang="0">
                  <a:pos x="113" y="0"/>
                </a:cxn>
                <a:cxn ang="0">
                  <a:pos x="113" y="0"/>
                </a:cxn>
              </a:cxnLst>
              <a:rect l="0" t="0" r="r" b="b"/>
              <a:pathLst>
                <a:path w="225" h="108">
                  <a:moveTo>
                    <a:pt x="113" y="0"/>
                  </a:moveTo>
                  <a:cubicBezTo>
                    <a:pt x="50" y="0"/>
                    <a:pt x="4" y="50"/>
                    <a:pt x="0" y="108"/>
                  </a:cubicBezTo>
                  <a:cubicBezTo>
                    <a:pt x="225" y="108"/>
                    <a:pt x="225" y="108"/>
                    <a:pt x="225" y="108"/>
                  </a:cubicBezTo>
                  <a:cubicBezTo>
                    <a:pt x="225" y="41"/>
                    <a:pt x="175" y="0"/>
                    <a:pt x="113" y="0"/>
                  </a:cubicBezTo>
                  <a:close/>
                  <a:moveTo>
                    <a:pt x="113" y="0"/>
                  </a:move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rgbClr val="0070C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268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r>
              <a:rPr lang="zh-CN" altLang="en-US" dirty="0"/>
              <a:t>单元小结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DB4A0368-1CAD-2E4F-BF93-202805F9C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843558"/>
            <a:ext cx="8352928" cy="3137572"/>
          </a:xfrm>
        </p:spPr>
        <p:txBody>
          <a:bodyPr/>
          <a:lstStyle/>
          <a:p>
            <a:r>
              <a:rPr lang="en" altLang="zh-CN" dirty="0"/>
              <a:t>NIO</a:t>
            </a:r>
            <a:r>
              <a:rPr lang="zh-CN" altLang="en-US" dirty="0"/>
              <a:t>的作用及好处</a:t>
            </a:r>
          </a:p>
          <a:p>
            <a:r>
              <a:rPr lang="en" altLang="zh-CN" dirty="0"/>
              <a:t>Buffer</a:t>
            </a:r>
            <a:r>
              <a:rPr lang="zh-CN" altLang="en-US" dirty="0"/>
              <a:t>的作用</a:t>
            </a:r>
          </a:p>
          <a:p>
            <a:r>
              <a:rPr lang="en" altLang="zh-CN" dirty="0"/>
              <a:t>Channel</a:t>
            </a:r>
            <a:r>
              <a:rPr lang="zh-CN" altLang="en-US" dirty="0"/>
              <a:t>的作用</a:t>
            </a:r>
          </a:p>
        </p:txBody>
      </p:sp>
    </p:spTree>
    <p:extLst>
      <p:ext uri="{BB962C8B-B14F-4D97-AF65-F5344CB8AC3E}">
        <p14:creationId xmlns:p14="http://schemas.microsoft.com/office/powerpoint/2010/main" val="94512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6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7" y="3102770"/>
            <a:ext cx="9144001" cy="208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 bwMode="auto">
          <a:xfrm>
            <a:off x="0" y="-204696"/>
            <a:ext cx="9151144" cy="3852068"/>
            <a:chOff x="0" y="107177"/>
            <a:chExt cx="9151144" cy="3852791"/>
          </a:xfrm>
        </p:grpSpPr>
        <p:sp>
          <p:nvSpPr>
            <p:cNvPr id="5" name="矩形 254"/>
            <p:cNvSpPr>
              <a:spLocks noChangeArrowheads="1"/>
            </p:cNvSpPr>
            <p:nvPr/>
          </p:nvSpPr>
          <p:spPr bwMode="auto">
            <a:xfrm>
              <a:off x="0" y="113953"/>
              <a:ext cx="9144000" cy="3846015"/>
            </a:xfrm>
            <a:custGeom>
              <a:avLst/>
              <a:gdLst>
                <a:gd name="T0" fmla="*/ 0 w 9144000"/>
                <a:gd name="T1" fmla="*/ 0 h 3846015"/>
                <a:gd name="T2" fmla="*/ 9144000 w 9144000"/>
                <a:gd name="T3" fmla="*/ 3846015 h 3846015"/>
              </a:gdLst>
              <a:ahLst/>
              <a:cxnLst/>
              <a:rect l="T0" t="T1" r="T2" b="T3"/>
              <a:pathLst>
                <a:path w="9144000" h="3846015">
                  <a:moveTo>
                    <a:pt x="0" y="0"/>
                  </a:moveTo>
                  <a:lnTo>
                    <a:pt x="9144000" y="0"/>
                  </a:lnTo>
                  <a:lnTo>
                    <a:pt x="9144000" y="3651870"/>
                  </a:lnTo>
                  <a:lnTo>
                    <a:pt x="4766144" y="3651870"/>
                  </a:lnTo>
                  <a:lnTo>
                    <a:pt x="4571999" y="3846015"/>
                  </a:lnTo>
                  <a:lnTo>
                    <a:pt x="4377855" y="3651870"/>
                  </a:lnTo>
                  <a:lnTo>
                    <a:pt x="0" y="3651870"/>
                  </a:lnTo>
                  <a:close/>
                </a:path>
              </a:pathLst>
            </a:custGeom>
            <a:solidFill>
              <a:srgbClr val="292929">
                <a:alpha val="2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" name="矩形 254"/>
            <p:cNvSpPr>
              <a:spLocks noChangeArrowheads="1"/>
            </p:cNvSpPr>
            <p:nvPr/>
          </p:nvSpPr>
          <p:spPr bwMode="auto">
            <a:xfrm>
              <a:off x="0" y="107177"/>
              <a:ext cx="9151144" cy="3738838"/>
            </a:xfrm>
            <a:custGeom>
              <a:avLst/>
              <a:gdLst>
                <a:gd name="T0" fmla="*/ 0 w 9144000"/>
                <a:gd name="T1" fmla="*/ 0 h 3846015"/>
                <a:gd name="T2" fmla="*/ 9144000 w 9144000"/>
                <a:gd name="T3" fmla="*/ 3846015 h 3846015"/>
                <a:gd name="connsiteX0" fmla="*/ 42863 w 9144000"/>
                <a:gd name="connsiteY0" fmla="*/ 643058 h 3846015"/>
                <a:gd name="connsiteX1" fmla="*/ 9144000 w 9144000"/>
                <a:gd name="connsiteY1" fmla="*/ 0 h 3846015"/>
                <a:gd name="connsiteX2" fmla="*/ 9144000 w 9144000"/>
                <a:gd name="connsiteY2" fmla="*/ 3651870 h 3846015"/>
                <a:gd name="connsiteX3" fmla="*/ 4766144 w 9144000"/>
                <a:gd name="connsiteY3" fmla="*/ 3651870 h 3846015"/>
                <a:gd name="connsiteX4" fmla="*/ 4571999 w 9144000"/>
                <a:gd name="connsiteY4" fmla="*/ 3846015 h 3846015"/>
                <a:gd name="connsiteX5" fmla="*/ 4377855 w 9144000"/>
                <a:gd name="connsiteY5" fmla="*/ 3651870 h 3846015"/>
                <a:gd name="connsiteX6" fmla="*/ 0 w 9144000"/>
                <a:gd name="connsiteY6" fmla="*/ 3651870 h 3846015"/>
                <a:gd name="connsiteX7" fmla="*/ 42863 w 9144000"/>
                <a:gd name="connsiteY7" fmla="*/ 643058 h 3846015"/>
                <a:gd name="connsiteX0-1" fmla="*/ 7145 w 9144000"/>
                <a:gd name="connsiteY0-2" fmla="*/ 121467 h 3846015"/>
                <a:gd name="connsiteX1-3" fmla="*/ 9144000 w 9144000"/>
                <a:gd name="connsiteY1-4" fmla="*/ 0 h 3846015"/>
                <a:gd name="connsiteX2-5" fmla="*/ 9144000 w 9144000"/>
                <a:gd name="connsiteY2-6" fmla="*/ 3651870 h 3846015"/>
                <a:gd name="connsiteX3-7" fmla="*/ 4766144 w 9144000"/>
                <a:gd name="connsiteY3-8" fmla="*/ 3651870 h 3846015"/>
                <a:gd name="connsiteX4-9" fmla="*/ 4571999 w 9144000"/>
                <a:gd name="connsiteY4-10" fmla="*/ 3846015 h 3846015"/>
                <a:gd name="connsiteX5-11" fmla="*/ 4377855 w 9144000"/>
                <a:gd name="connsiteY5-12" fmla="*/ 3651870 h 3846015"/>
                <a:gd name="connsiteX6-13" fmla="*/ 0 w 9144000"/>
                <a:gd name="connsiteY6-14" fmla="*/ 3651870 h 3846015"/>
                <a:gd name="connsiteX7-15" fmla="*/ 7145 w 9144000"/>
                <a:gd name="connsiteY7-16" fmla="*/ 121467 h 3846015"/>
                <a:gd name="connsiteX0-17" fmla="*/ 7145 w 9144000"/>
                <a:gd name="connsiteY0-18" fmla="*/ 0 h 3724548"/>
                <a:gd name="connsiteX1-19" fmla="*/ 8851106 w 9144000"/>
                <a:gd name="connsiteY1-20" fmla="*/ 392980 h 3724548"/>
                <a:gd name="connsiteX2-21" fmla="*/ 9144000 w 9144000"/>
                <a:gd name="connsiteY2-22" fmla="*/ 3530403 h 3724548"/>
                <a:gd name="connsiteX3-23" fmla="*/ 4766144 w 9144000"/>
                <a:gd name="connsiteY3-24" fmla="*/ 3530403 h 3724548"/>
                <a:gd name="connsiteX4-25" fmla="*/ 4571999 w 9144000"/>
                <a:gd name="connsiteY4-26" fmla="*/ 3724548 h 3724548"/>
                <a:gd name="connsiteX5-27" fmla="*/ 4377855 w 9144000"/>
                <a:gd name="connsiteY5-28" fmla="*/ 3530403 h 3724548"/>
                <a:gd name="connsiteX6-29" fmla="*/ 0 w 9144000"/>
                <a:gd name="connsiteY6-30" fmla="*/ 3530403 h 3724548"/>
                <a:gd name="connsiteX7-31" fmla="*/ 7145 w 9144000"/>
                <a:gd name="connsiteY7-32" fmla="*/ 0 h 3724548"/>
                <a:gd name="connsiteX0-33" fmla="*/ 7145 w 9151144"/>
                <a:gd name="connsiteY0-34" fmla="*/ 14290 h 3738838"/>
                <a:gd name="connsiteX1-35" fmla="*/ 9151144 w 9151144"/>
                <a:gd name="connsiteY1-36" fmla="*/ 0 h 3738838"/>
                <a:gd name="connsiteX2-37" fmla="*/ 9144000 w 9151144"/>
                <a:gd name="connsiteY2-38" fmla="*/ 3544693 h 3738838"/>
                <a:gd name="connsiteX3-39" fmla="*/ 4766144 w 9151144"/>
                <a:gd name="connsiteY3-40" fmla="*/ 3544693 h 3738838"/>
                <a:gd name="connsiteX4-41" fmla="*/ 4571999 w 9151144"/>
                <a:gd name="connsiteY4-42" fmla="*/ 3738838 h 3738838"/>
                <a:gd name="connsiteX5-43" fmla="*/ 4377855 w 9151144"/>
                <a:gd name="connsiteY5-44" fmla="*/ 3544693 h 3738838"/>
                <a:gd name="connsiteX6-45" fmla="*/ 0 w 9151144"/>
                <a:gd name="connsiteY6-46" fmla="*/ 3544693 h 3738838"/>
                <a:gd name="connsiteX7-47" fmla="*/ 7145 w 9151144"/>
                <a:gd name="connsiteY7-48" fmla="*/ 14290 h 3738838"/>
                <a:gd name="connsiteX0-49" fmla="*/ 7145 w 9151144"/>
                <a:gd name="connsiteY0-50" fmla="*/ 7145 h 3738838"/>
                <a:gd name="connsiteX1-51" fmla="*/ 9151144 w 9151144"/>
                <a:gd name="connsiteY1-52" fmla="*/ 0 h 3738838"/>
                <a:gd name="connsiteX2-53" fmla="*/ 9144000 w 9151144"/>
                <a:gd name="connsiteY2-54" fmla="*/ 3544693 h 3738838"/>
                <a:gd name="connsiteX3-55" fmla="*/ 4766144 w 9151144"/>
                <a:gd name="connsiteY3-56" fmla="*/ 3544693 h 3738838"/>
                <a:gd name="connsiteX4-57" fmla="*/ 4571999 w 9151144"/>
                <a:gd name="connsiteY4-58" fmla="*/ 3738838 h 3738838"/>
                <a:gd name="connsiteX5-59" fmla="*/ 4377855 w 9151144"/>
                <a:gd name="connsiteY5-60" fmla="*/ 3544693 h 3738838"/>
                <a:gd name="connsiteX6-61" fmla="*/ 0 w 9151144"/>
                <a:gd name="connsiteY6-62" fmla="*/ 3544693 h 3738838"/>
                <a:gd name="connsiteX7-63" fmla="*/ 7145 w 9151144"/>
                <a:gd name="connsiteY7-64" fmla="*/ 7145 h 37388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9151144" h="3738838">
                  <a:moveTo>
                    <a:pt x="7145" y="7145"/>
                  </a:moveTo>
                  <a:lnTo>
                    <a:pt x="9151144" y="0"/>
                  </a:lnTo>
                  <a:cubicBezTo>
                    <a:pt x="9148763" y="1181564"/>
                    <a:pt x="9146381" y="2363129"/>
                    <a:pt x="9144000" y="3544693"/>
                  </a:cubicBezTo>
                  <a:lnTo>
                    <a:pt x="4766144" y="3544693"/>
                  </a:lnTo>
                  <a:lnTo>
                    <a:pt x="4571999" y="3738838"/>
                  </a:lnTo>
                  <a:lnTo>
                    <a:pt x="4377855" y="3544693"/>
                  </a:lnTo>
                  <a:lnTo>
                    <a:pt x="0" y="3544693"/>
                  </a:lnTo>
                  <a:cubicBezTo>
                    <a:pt x="0" y="2327403"/>
                    <a:pt x="7145" y="1224435"/>
                    <a:pt x="7145" y="71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" name="矩形 259"/>
          <p:cNvSpPr>
            <a:spLocks noChangeArrowheads="1"/>
          </p:cNvSpPr>
          <p:nvPr/>
        </p:nvSpPr>
        <p:spPr bwMode="auto">
          <a:xfrm>
            <a:off x="16723" y="3983478"/>
            <a:ext cx="9144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2" algn="ctr"/>
            <a:r>
              <a:rPr lang="zh-CN" altLang="en-US" sz="4800" b="1" dirty="0">
                <a:solidFill>
                  <a:schemeClr val="bg1"/>
                </a:solidFill>
                <a:latin typeface="+mn-ea"/>
                <a:ea typeface="+mn-ea"/>
              </a:rPr>
              <a:t>创新教育</a:t>
            </a:r>
            <a:r>
              <a:rPr lang="en-US" altLang="zh-CN" sz="4800" b="1" dirty="0">
                <a:solidFill>
                  <a:schemeClr val="bg1"/>
                </a:solidFill>
                <a:latin typeface="+mn-ea"/>
                <a:ea typeface="+mn-ea"/>
              </a:rPr>
              <a:t>  </a:t>
            </a:r>
            <a:r>
              <a:rPr lang="zh-CN" altLang="en-US" sz="4800" b="1" dirty="0">
                <a:solidFill>
                  <a:schemeClr val="bg1"/>
                </a:solidFill>
                <a:latin typeface="+mn-ea"/>
                <a:ea typeface="+mn-ea"/>
              </a:rPr>
              <a:t>引领未来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  <a:sym typeface="Impact" panose="020B0806030902050204" pitchFamily="34" charset="0"/>
            </a:endParaRPr>
          </a:p>
        </p:txBody>
      </p:sp>
      <p:grpSp>
        <p:nvGrpSpPr>
          <p:cNvPr id="14" name="组合 46"/>
          <p:cNvGrpSpPr/>
          <p:nvPr/>
        </p:nvGrpSpPr>
        <p:grpSpPr bwMode="auto">
          <a:xfrm>
            <a:off x="3795175" y="970438"/>
            <a:ext cx="1587103" cy="1587103"/>
            <a:chOff x="0" y="0"/>
            <a:chExt cx="2116920" cy="2116920"/>
          </a:xfrm>
        </p:grpSpPr>
        <p:sp>
          <p:nvSpPr>
            <p:cNvPr id="15" name="椭圆 47"/>
            <p:cNvSpPr>
              <a:spLocks noChangeArrowheads="1"/>
            </p:cNvSpPr>
            <p:nvPr/>
          </p:nvSpPr>
          <p:spPr bwMode="auto">
            <a:xfrm>
              <a:off x="0" y="0"/>
              <a:ext cx="2116920" cy="2116920"/>
            </a:xfrm>
            <a:prstGeom prst="ellipse">
              <a:avLst/>
            </a:prstGeom>
            <a:solidFill>
              <a:srgbClr val="F2F2F2"/>
            </a:solidFill>
            <a:ln w="57150">
              <a:solidFill>
                <a:srgbClr val="1D8DE5"/>
              </a:solidFill>
              <a:beve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6" name="组合 48"/>
            <p:cNvGrpSpPr/>
            <p:nvPr/>
          </p:nvGrpSpPr>
          <p:grpSpPr bwMode="auto">
            <a:xfrm>
              <a:off x="461855" y="280091"/>
              <a:ext cx="1193210" cy="1836829"/>
              <a:chOff x="0" y="0"/>
              <a:chExt cx="2598738" cy="4000499"/>
            </a:xfrm>
          </p:grpSpPr>
          <p:sp>
            <p:nvSpPr>
              <p:cNvPr id="17" name="Freeform 1281"/>
              <p:cNvSpPr>
                <a:spLocks noChangeArrowheads="1"/>
              </p:cNvSpPr>
              <p:nvPr/>
            </p:nvSpPr>
            <p:spPr bwMode="auto">
              <a:xfrm>
                <a:off x="1435100" y="3543299"/>
                <a:ext cx="327025" cy="457200"/>
              </a:xfrm>
              <a:custGeom>
                <a:avLst/>
                <a:gdLst>
                  <a:gd name="T0" fmla="*/ 519152188 w 206"/>
                  <a:gd name="T1" fmla="*/ 0 h 288"/>
                  <a:gd name="T2" fmla="*/ 367942813 w 206"/>
                  <a:gd name="T3" fmla="*/ 0 h 288"/>
                  <a:gd name="T4" fmla="*/ 153730325 w 206"/>
                  <a:gd name="T5" fmla="*/ 0 h 288"/>
                  <a:gd name="T6" fmla="*/ 0 w 206"/>
                  <a:gd name="T7" fmla="*/ 0 h 288"/>
                  <a:gd name="T8" fmla="*/ 0 w 206"/>
                  <a:gd name="T9" fmla="*/ 20161250 h 288"/>
                  <a:gd name="T10" fmla="*/ 153730325 w 206"/>
                  <a:gd name="T11" fmla="*/ 20161250 h 288"/>
                  <a:gd name="T12" fmla="*/ 153730325 w 206"/>
                  <a:gd name="T13" fmla="*/ 725805000 h 288"/>
                  <a:gd name="T14" fmla="*/ 153730325 w 206"/>
                  <a:gd name="T15" fmla="*/ 725805000 h 288"/>
                  <a:gd name="T16" fmla="*/ 367942813 w 206"/>
                  <a:gd name="T17" fmla="*/ 725805000 h 288"/>
                  <a:gd name="T18" fmla="*/ 367942813 w 206"/>
                  <a:gd name="T19" fmla="*/ 725805000 h 288"/>
                  <a:gd name="T20" fmla="*/ 367942813 w 206"/>
                  <a:gd name="T21" fmla="*/ 20161250 h 288"/>
                  <a:gd name="T22" fmla="*/ 519152188 w 206"/>
                  <a:gd name="T23" fmla="*/ 20161250 h 288"/>
                  <a:gd name="T24" fmla="*/ 519152188 w 206"/>
                  <a:gd name="T25" fmla="*/ 0 h 28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06"/>
                  <a:gd name="T40" fmla="*/ 0 h 288"/>
                  <a:gd name="T41" fmla="*/ 206 w 206"/>
                  <a:gd name="T42" fmla="*/ 288 h 28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06" h="288">
                    <a:moveTo>
                      <a:pt x="206" y="0"/>
                    </a:moveTo>
                    <a:lnTo>
                      <a:pt x="146" y="0"/>
                    </a:lnTo>
                    <a:lnTo>
                      <a:pt x="61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61" y="8"/>
                    </a:lnTo>
                    <a:lnTo>
                      <a:pt x="61" y="288"/>
                    </a:lnTo>
                    <a:lnTo>
                      <a:pt x="146" y="288"/>
                    </a:lnTo>
                    <a:lnTo>
                      <a:pt x="146" y="8"/>
                    </a:lnTo>
                    <a:lnTo>
                      <a:pt x="206" y="8"/>
                    </a:lnTo>
                    <a:lnTo>
                      <a:pt x="20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1283"/>
              <p:cNvSpPr>
                <a:spLocks noChangeArrowheads="1"/>
              </p:cNvSpPr>
              <p:nvPr/>
            </p:nvSpPr>
            <p:spPr bwMode="auto">
              <a:xfrm>
                <a:off x="1820863" y="3541712"/>
                <a:ext cx="328613" cy="458787"/>
              </a:xfrm>
              <a:custGeom>
                <a:avLst/>
                <a:gdLst>
                  <a:gd name="T0" fmla="*/ 521673931 w 207"/>
                  <a:gd name="T1" fmla="*/ 0 h 289"/>
                  <a:gd name="T2" fmla="*/ 214214401 w 207"/>
                  <a:gd name="T3" fmla="*/ 0 h 289"/>
                  <a:gd name="T4" fmla="*/ 138609598 w 207"/>
                  <a:gd name="T5" fmla="*/ 0 h 289"/>
                  <a:gd name="T6" fmla="*/ 0 w 207"/>
                  <a:gd name="T7" fmla="*/ 0 h 289"/>
                  <a:gd name="T8" fmla="*/ 0 w 207"/>
                  <a:gd name="T9" fmla="*/ 728323569 h 289"/>
                  <a:gd name="T10" fmla="*/ 138609598 w 207"/>
                  <a:gd name="T11" fmla="*/ 728323569 h 289"/>
                  <a:gd name="T12" fmla="*/ 214214401 w 207"/>
                  <a:gd name="T13" fmla="*/ 728323569 h 289"/>
                  <a:gd name="T14" fmla="*/ 521673931 w 207"/>
                  <a:gd name="T15" fmla="*/ 728323569 h 289"/>
                  <a:gd name="T16" fmla="*/ 521673931 w 207"/>
                  <a:gd name="T17" fmla="*/ 708162341 h 289"/>
                  <a:gd name="T18" fmla="*/ 214214401 w 207"/>
                  <a:gd name="T19" fmla="*/ 708162341 h 289"/>
                  <a:gd name="T20" fmla="*/ 214214401 w 207"/>
                  <a:gd name="T21" fmla="*/ 161289824 h 289"/>
                  <a:gd name="T22" fmla="*/ 405746567 w 207"/>
                  <a:gd name="T23" fmla="*/ 161289824 h 289"/>
                  <a:gd name="T24" fmla="*/ 405746567 w 207"/>
                  <a:gd name="T25" fmla="*/ 141128596 h 289"/>
                  <a:gd name="T26" fmla="*/ 214214401 w 207"/>
                  <a:gd name="T27" fmla="*/ 141128596 h 289"/>
                  <a:gd name="T28" fmla="*/ 214214401 w 207"/>
                  <a:gd name="T29" fmla="*/ 20161228 h 289"/>
                  <a:gd name="T30" fmla="*/ 521673931 w 207"/>
                  <a:gd name="T31" fmla="*/ 20161228 h 289"/>
                  <a:gd name="T32" fmla="*/ 521673931 w 207"/>
                  <a:gd name="T33" fmla="*/ 0 h 289"/>
                  <a:gd name="T34" fmla="*/ 521673931 w 207"/>
                  <a:gd name="T35" fmla="*/ 0 h 28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07"/>
                  <a:gd name="T55" fmla="*/ 0 h 289"/>
                  <a:gd name="T56" fmla="*/ 207 w 207"/>
                  <a:gd name="T57" fmla="*/ 289 h 28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07" h="289">
                    <a:moveTo>
                      <a:pt x="207" y="0"/>
                    </a:moveTo>
                    <a:lnTo>
                      <a:pt x="85" y="0"/>
                    </a:lnTo>
                    <a:lnTo>
                      <a:pt x="55" y="0"/>
                    </a:lnTo>
                    <a:lnTo>
                      <a:pt x="0" y="0"/>
                    </a:lnTo>
                    <a:lnTo>
                      <a:pt x="0" y="289"/>
                    </a:lnTo>
                    <a:lnTo>
                      <a:pt x="55" y="289"/>
                    </a:lnTo>
                    <a:lnTo>
                      <a:pt x="85" y="289"/>
                    </a:lnTo>
                    <a:lnTo>
                      <a:pt x="207" y="289"/>
                    </a:lnTo>
                    <a:lnTo>
                      <a:pt x="207" y="281"/>
                    </a:lnTo>
                    <a:lnTo>
                      <a:pt x="85" y="281"/>
                    </a:lnTo>
                    <a:lnTo>
                      <a:pt x="85" y="64"/>
                    </a:lnTo>
                    <a:lnTo>
                      <a:pt x="161" y="64"/>
                    </a:lnTo>
                    <a:lnTo>
                      <a:pt x="161" y="56"/>
                    </a:lnTo>
                    <a:lnTo>
                      <a:pt x="85" y="56"/>
                    </a:lnTo>
                    <a:lnTo>
                      <a:pt x="85" y="8"/>
                    </a:lnTo>
                    <a:lnTo>
                      <a:pt x="207" y="8"/>
                    </a:lnTo>
                    <a:lnTo>
                      <a:pt x="20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Freeform 1284"/>
              <p:cNvSpPr>
                <a:spLocks noChangeArrowheads="1"/>
              </p:cNvSpPr>
              <p:nvPr/>
            </p:nvSpPr>
            <p:spPr bwMode="auto">
              <a:xfrm>
                <a:off x="2598738" y="3733799"/>
                <a:ext cx="1" cy="317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520950 h 2"/>
                  <a:gd name="T4" fmla="*/ 0 w 1"/>
                  <a:gd name="T5" fmla="*/ 5040313 h 2"/>
                  <a:gd name="T6" fmla="*/ 0 w 1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2"/>
                  <a:gd name="T14" fmla="*/ 1 w 1"/>
                  <a:gd name="T15" fmla="*/ 2 h 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Freeform 1289"/>
              <p:cNvSpPr>
                <a:spLocks noChangeArrowheads="1"/>
              </p:cNvSpPr>
              <p:nvPr/>
            </p:nvSpPr>
            <p:spPr bwMode="auto">
              <a:xfrm>
                <a:off x="1112838" y="3733799"/>
                <a:ext cx="1" cy="3175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2240492 h 3"/>
                  <a:gd name="T4" fmla="*/ 0 w 1"/>
                  <a:gd name="T5" fmla="*/ 3360208 h 3"/>
                  <a:gd name="T6" fmla="*/ 0 w 1"/>
                  <a:gd name="T7" fmla="*/ 0 h 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3"/>
                  <a:gd name="T14" fmla="*/ 1 w 1"/>
                  <a:gd name="T15" fmla="*/ 3 h 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1292"/>
              <p:cNvSpPr>
                <a:spLocks noChangeArrowheads="1"/>
              </p:cNvSpPr>
              <p:nvPr/>
            </p:nvSpPr>
            <p:spPr bwMode="auto">
              <a:xfrm>
                <a:off x="0" y="3543299"/>
                <a:ext cx="395288" cy="457200"/>
              </a:xfrm>
              <a:custGeom>
                <a:avLst/>
                <a:gdLst>
                  <a:gd name="T0" fmla="*/ 627520494 w 249"/>
                  <a:gd name="T1" fmla="*/ 0 h 288"/>
                  <a:gd name="T2" fmla="*/ 521673797 w 249"/>
                  <a:gd name="T3" fmla="*/ 0 h 288"/>
                  <a:gd name="T4" fmla="*/ 413306148 w 249"/>
                  <a:gd name="T5" fmla="*/ 0 h 288"/>
                  <a:gd name="T6" fmla="*/ 413306148 w 249"/>
                  <a:gd name="T7" fmla="*/ 138609388 h 288"/>
                  <a:gd name="T8" fmla="*/ 214214346 w 249"/>
                  <a:gd name="T9" fmla="*/ 138609388 h 288"/>
                  <a:gd name="T10" fmla="*/ 214214346 w 249"/>
                  <a:gd name="T11" fmla="*/ 0 h 288"/>
                  <a:gd name="T12" fmla="*/ 0 w 249"/>
                  <a:gd name="T13" fmla="*/ 0 h 288"/>
                  <a:gd name="T14" fmla="*/ 0 w 249"/>
                  <a:gd name="T15" fmla="*/ 725805000 h 288"/>
                  <a:gd name="T16" fmla="*/ 214214346 w 249"/>
                  <a:gd name="T17" fmla="*/ 725805000 h 288"/>
                  <a:gd name="T18" fmla="*/ 214214346 w 249"/>
                  <a:gd name="T19" fmla="*/ 161290000 h 288"/>
                  <a:gd name="T20" fmla="*/ 413306148 w 249"/>
                  <a:gd name="T21" fmla="*/ 161290000 h 288"/>
                  <a:gd name="T22" fmla="*/ 413306148 w 249"/>
                  <a:gd name="T23" fmla="*/ 725805000 h 288"/>
                  <a:gd name="T24" fmla="*/ 521673797 w 249"/>
                  <a:gd name="T25" fmla="*/ 725805000 h 288"/>
                  <a:gd name="T26" fmla="*/ 627520494 w 249"/>
                  <a:gd name="T27" fmla="*/ 725805000 h 288"/>
                  <a:gd name="T28" fmla="*/ 627520494 w 249"/>
                  <a:gd name="T29" fmla="*/ 725805000 h 288"/>
                  <a:gd name="T30" fmla="*/ 627520494 w 249"/>
                  <a:gd name="T31" fmla="*/ 0 h 28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49"/>
                  <a:gd name="T49" fmla="*/ 0 h 288"/>
                  <a:gd name="T50" fmla="*/ 249 w 249"/>
                  <a:gd name="T51" fmla="*/ 288 h 28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49" h="288">
                    <a:moveTo>
                      <a:pt x="249" y="0"/>
                    </a:moveTo>
                    <a:lnTo>
                      <a:pt x="207" y="0"/>
                    </a:lnTo>
                    <a:lnTo>
                      <a:pt x="164" y="0"/>
                    </a:lnTo>
                    <a:lnTo>
                      <a:pt x="164" y="55"/>
                    </a:lnTo>
                    <a:lnTo>
                      <a:pt x="85" y="55"/>
                    </a:lnTo>
                    <a:lnTo>
                      <a:pt x="85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85" y="288"/>
                    </a:lnTo>
                    <a:lnTo>
                      <a:pt x="85" y="64"/>
                    </a:lnTo>
                    <a:lnTo>
                      <a:pt x="164" y="64"/>
                    </a:lnTo>
                    <a:lnTo>
                      <a:pt x="164" y="288"/>
                    </a:lnTo>
                    <a:lnTo>
                      <a:pt x="207" y="288"/>
                    </a:lnTo>
                    <a:lnTo>
                      <a:pt x="249" y="288"/>
                    </a:lnTo>
                    <a:lnTo>
                      <a:pt x="24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Freeform 1293"/>
              <p:cNvSpPr>
                <a:spLocks noEditPoints="1" noChangeArrowheads="1"/>
              </p:cNvSpPr>
              <p:nvPr/>
            </p:nvSpPr>
            <p:spPr bwMode="auto">
              <a:xfrm>
                <a:off x="319088" y="1646237"/>
                <a:ext cx="1916113" cy="677862"/>
              </a:xfrm>
              <a:custGeom>
                <a:avLst/>
                <a:gdLst>
                  <a:gd name="T0" fmla="*/ 2147483646 w 1660"/>
                  <a:gd name="T1" fmla="*/ 137354242 h 587"/>
                  <a:gd name="T2" fmla="*/ 2126468733 w 1660"/>
                  <a:gd name="T3" fmla="*/ 90681076 h 587"/>
                  <a:gd name="T4" fmla="*/ 1460281260 w 1660"/>
                  <a:gd name="T5" fmla="*/ 52008298 h 587"/>
                  <a:gd name="T6" fmla="*/ 1115196235 w 1660"/>
                  <a:gd name="T7" fmla="*/ 198697866 h 587"/>
                  <a:gd name="T8" fmla="*/ 1096544144 w 1660"/>
                  <a:gd name="T9" fmla="*/ 198697866 h 587"/>
                  <a:gd name="T10" fmla="*/ 751459119 w 1660"/>
                  <a:gd name="T11" fmla="*/ 52008298 h 587"/>
                  <a:gd name="T12" fmla="*/ 85271646 w 1660"/>
                  <a:gd name="T13" fmla="*/ 90681076 h 587"/>
                  <a:gd name="T14" fmla="*/ 2665244 w 1660"/>
                  <a:gd name="T15" fmla="*/ 137354242 h 587"/>
                  <a:gd name="T16" fmla="*/ 35974444 w 1660"/>
                  <a:gd name="T17" fmla="*/ 214699797 h 587"/>
                  <a:gd name="T18" fmla="*/ 130572712 w 1660"/>
                  <a:gd name="T19" fmla="*/ 394728165 h 587"/>
                  <a:gd name="T20" fmla="*/ 285128003 w 1660"/>
                  <a:gd name="T21" fmla="*/ 721446102 h 587"/>
                  <a:gd name="T22" fmla="*/ 818077520 w 1660"/>
                  <a:gd name="T23" fmla="*/ 716110970 h 587"/>
                  <a:gd name="T24" fmla="*/ 1103205523 w 1660"/>
                  <a:gd name="T25" fmla="*/ 317382610 h 587"/>
                  <a:gd name="T26" fmla="*/ 1108534856 w 1660"/>
                  <a:gd name="T27" fmla="*/ 317382610 h 587"/>
                  <a:gd name="T28" fmla="*/ 1393662859 w 1660"/>
                  <a:gd name="T29" fmla="*/ 716110970 h 587"/>
                  <a:gd name="T30" fmla="*/ 1926612376 w 1660"/>
                  <a:gd name="T31" fmla="*/ 721446102 h 587"/>
                  <a:gd name="T32" fmla="*/ 2081167666 w 1660"/>
                  <a:gd name="T33" fmla="*/ 394728165 h 587"/>
                  <a:gd name="T34" fmla="*/ 2147483646 w 1660"/>
                  <a:gd name="T35" fmla="*/ 214699797 h 587"/>
                  <a:gd name="T36" fmla="*/ 2147483646 w 1660"/>
                  <a:gd name="T37" fmla="*/ 137354242 h 587"/>
                  <a:gd name="T38" fmla="*/ 892690498 w 1660"/>
                  <a:gd name="T39" fmla="*/ 454738006 h 587"/>
                  <a:gd name="T40" fmla="*/ 783436274 w 1660"/>
                  <a:gd name="T41" fmla="*/ 652102089 h 587"/>
                  <a:gd name="T42" fmla="*/ 547605473 w 1660"/>
                  <a:gd name="T43" fmla="*/ 692107495 h 587"/>
                  <a:gd name="T44" fmla="*/ 311775825 w 1660"/>
                  <a:gd name="T45" fmla="*/ 653434717 h 587"/>
                  <a:gd name="T46" fmla="*/ 213180268 w 1660"/>
                  <a:gd name="T47" fmla="*/ 421399206 h 587"/>
                  <a:gd name="T48" fmla="*/ 194527024 w 1660"/>
                  <a:gd name="T49" fmla="*/ 176027019 h 587"/>
                  <a:gd name="T50" fmla="*/ 539610895 w 1660"/>
                  <a:gd name="T51" fmla="*/ 118684744 h 587"/>
                  <a:gd name="T52" fmla="*/ 935326321 w 1660"/>
                  <a:gd name="T53" fmla="*/ 226701534 h 587"/>
                  <a:gd name="T54" fmla="*/ 892690498 w 1660"/>
                  <a:gd name="T55" fmla="*/ 454738006 h 587"/>
                  <a:gd name="T56" fmla="*/ 1998560110 w 1660"/>
                  <a:gd name="T57" fmla="*/ 421399206 h 587"/>
                  <a:gd name="T58" fmla="*/ 1899964554 w 1660"/>
                  <a:gd name="T59" fmla="*/ 653434717 h 587"/>
                  <a:gd name="T60" fmla="*/ 1664134906 w 1660"/>
                  <a:gd name="T61" fmla="*/ 692107495 h 587"/>
                  <a:gd name="T62" fmla="*/ 1428304104 w 1660"/>
                  <a:gd name="T63" fmla="*/ 652102089 h 587"/>
                  <a:gd name="T64" fmla="*/ 1319049881 w 1660"/>
                  <a:gd name="T65" fmla="*/ 454738006 h 587"/>
                  <a:gd name="T66" fmla="*/ 1276414058 w 1660"/>
                  <a:gd name="T67" fmla="*/ 226701534 h 587"/>
                  <a:gd name="T68" fmla="*/ 1672129484 w 1660"/>
                  <a:gd name="T69" fmla="*/ 118684744 h 587"/>
                  <a:gd name="T70" fmla="*/ 2017213355 w 1660"/>
                  <a:gd name="T71" fmla="*/ 176027019 h 587"/>
                  <a:gd name="T72" fmla="*/ 1998560110 w 1660"/>
                  <a:gd name="T73" fmla="*/ 421399206 h 58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660"/>
                  <a:gd name="T112" fmla="*/ 0 h 587"/>
                  <a:gd name="T113" fmla="*/ 1660 w 1660"/>
                  <a:gd name="T114" fmla="*/ 587 h 58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660" h="587">
                    <a:moveTo>
                      <a:pt x="1658" y="103"/>
                    </a:moveTo>
                    <a:cubicBezTo>
                      <a:pt x="1658" y="71"/>
                      <a:pt x="1653" y="83"/>
                      <a:pt x="1596" y="68"/>
                    </a:cubicBezTo>
                    <a:cubicBezTo>
                      <a:pt x="1539" y="52"/>
                      <a:pt x="1364" y="0"/>
                      <a:pt x="1096" y="39"/>
                    </a:cubicBezTo>
                    <a:cubicBezTo>
                      <a:pt x="872" y="72"/>
                      <a:pt x="929" y="146"/>
                      <a:pt x="837" y="149"/>
                    </a:cubicBezTo>
                    <a:cubicBezTo>
                      <a:pt x="823" y="149"/>
                      <a:pt x="823" y="149"/>
                      <a:pt x="823" y="149"/>
                    </a:cubicBezTo>
                    <a:cubicBezTo>
                      <a:pt x="731" y="146"/>
                      <a:pt x="788" y="72"/>
                      <a:pt x="564" y="39"/>
                    </a:cubicBezTo>
                    <a:cubicBezTo>
                      <a:pt x="296" y="0"/>
                      <a:pt x="121" y="52"/>
                      <a:pt x="64" y="68"/>
                    </a:cubicBezTo>
                    <a:cubicBezTo>
                      <a:pt x="7" y="83"/>
                      <a:pt x="2" y="71"/>
                      <a:pt x="2" y="103"/>
                    </a:cubicBezTo>
                    <a:cubicBezTo>
                      <a:pt x="3" y="135"/>
                      <a:pt x="0" y="161"/>
                      <a:pt x="27" y="161"/>
                    </a:cubicBezTo>
                    <a:cubicBezTo>
                      <a:pt x="55" y="161"/>
                      <a:pt x="55" y="161"/>
                      <a:pt x="98" y="296"/>
                    </a:cubicBezTo>
                    <a:cubicBezTo>
                      <a:pt x="150" y="458"/>
                      <a:pt x="164" y="504"/>
                      <a:pt x="214" y="541"/>
                    </a:cubicBezTo>
                    <a:cubicBezTo>
                      <a:pt x="275" y="587"/>
                      <a:pt x="531" y="587"/>
                      <a:pt x="614" y="537"/>
                    </a:cubicBezTo>
                    <a:cubicBezTo>
                      <a:pt x="717" y="475"/>
                      <a:pt x="704" y="241"/>
                      <a:pt x="828" y="238"/>
                    </a:cubicBezTo>
                    <a:cubicBezTo>
                      <a:pt x="829" y="238"/>
                      <a:pt x="831" y="238"/>
                      <a:pt x="832" y="238"/>
                    </a:cubicBezTo>
                    <a:cubicBezTo>
                      <a:pt x="956" y="241"/>
                      <a:pt x="943" y="475"/>
                      <a:pt x="1046" y="537"/>
                    </a:cubicBezTo>
                    <a:cubicBezTo>
                      <a:pt x="1129" y="587"/>
                      <a:pt x="1385" y="587"/>
                      <a:pt x="1446" y="541"/>
                    </a:cubicBezTo>
                    <a:cubicBezTo>
                      <a:pt x="1496" y="504"/>
                      <a:pt x="1510" y="458"/>
                      <a:pt x="1562" y="296"/>
                    </a:cubicBezTo>
                    <a:cubicBezTo>
                      <a:pt x="1605" y="161"/>
                      <a:pt x="1605" y="161"/>
                      <a:pt x="1633" y="161"/>
                    </a:cubicBezTo>
                    <a:cubicBezTo>
                      <a:pt x="1660" y="161"/>
                      <a:pt x="1657" y="135"/>
                      <a:pt x="1658" y="103"/>
                    </a:cubicBezTo>
                    <a:close/>
                    <a:moveTo>
                      <a:pt x="670" y="341"/>
                    </a:moveTo>
                    <a:cubicBezTo>
                      <a:pt x="644" y="407"/>
                      <a:pt x="624" y="465"/>
                      <a:pt x="588" y="489"/>
                    </a:cubicBezTo>
                    <a:cubicBezTo>
                      <a:pt x="550" y="515"/>
                      <a:pt x="494" y="520"/>
                      <a:pt x="411" y="519"/>
                    </a:cubicBezTo>
                    <a:cubicBezTo>
                      <a:pt x="341" y="517"/>
                      <a:pt x="266" y="520"/>
                      <a:pt x="234" y="490"/>
                    </a:cubicBezTo>
                    <a:cubicBezTo>
                      <a:pt x="208" y="465"/>
                      <a:pt x="182" y="386"/>
                      <a:pt x="160" y="316"/>
                    </a:cubicBezTo>
                    <a:cubicBezTo>
                      <a:pt x="129" y="219"/>
                      <a:pt x="115" y="161"/>
                      <a:pt x="146" y="132"/>
                    </a:cubicBezTo>
                    <a:cubicBezTo>
                      <a:pt x="185" y="97"/>
                      <a:pt x="286" y="91"/>
                      <a:pt x="405" y="89"/>
                    </a:cubicBezTo>
                    <a:cubicBezTo>
                      <a:pt x="524" y="88"/>
                      <a:pt x="682" y="123"/>
                      <a:pt x="702" y="170"/>
                    </a:cubicBezTo>
                    <a:cubicBezTo>
                      <a:pt x="718" y="205"/>
                      <a:pt x="693" y="282"/>
                      <a:pt x="670" y="341"/>
                    </a:cubicBezTo>
                    <a:close/>
                    <a:moveTo>
                      <a:pt x="1500" y="316"/>
                    </a:moveTo>
                    <a:cubicBezTo>
                      <a:pt x="1478" y="386"/>
                      <a:pt x="1452" y="465"/>
                      <a:pt x="1426" y="490"/>
                    </a:cubicBezTo>
                    <a:cubicBezTo>
                      <a:pt x="1394" y="520"/>
                      <a:pt x="1319" y="517"/>
                      <a:pt x="1249" y="519"/>
                    </a:cubicBezTo>
                    <a:cubicBezTo>
                      <a:pt x="1166" y="520"/>
                      <a:pt x="1110" y="515"/>
                      <a:pt x="1072" y="489"/>
                    </a:cubicBezTo>
                    <a:cubicBezTo>
                      <a:pt x="1036" y="465"/>
                      <a:pt x="1016" y="407"/>
                      <a:pt x="990" y="341"/>
                    </a:cubicBezTo>
                    <a:cubicBezTo>
                      <a:pt x="967" y="282"/>
                      <a:pt x="942" y="205"/>
                      <a:pt x="958" y="170"/>
                    </a:cubicBezTo>
                    <a:cubicBezTo>
                      <a:pt x="978" y="123"/>
                      <a:pt x="1136" y="88"/>
                      <a:pt x="1255" y="89"/>
                    </a:cubicBezTo>
                    <a:cubicBezTo>
                      <a:pt x="1374" y="91"/>
                      <a:pt x="1475" y="97"/>
                      <a:pt x="1514" y="132"/>
                    </a:cubicBezTo>
                    <a:cubicBezTo>
                      <a:pt x="1546" y="161"/>
                      <a:pt x="1531" y="219"/>
                      <a:pt x="1500" y="316"/>
                    </a:cubicBezTo>
                    <a:close/>
                  </a:path>
                </a:pathLst>
              </a:cu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Freeform 1294"/>
              <p:cNvSpPr>
                <a:spLocks noChangeArrowheads="1"/>
              </p:cNvSpPr>
              <p:nvPr/>
            </p:nvSpPr>
            <p:spPr bwMode="auto">
              <a:xfrm>
                <a:off x="663575" y="2454274"/>
                <a:ext cx="622300" cy="488950"/>
              </a:xfrm>
              <a:custGeom>
                <a:avLst/>
                <a:gdLst>
                  <a:gd name="T0" fmla="*/ 0 w 538"/>
                  <a:gd name="T1" fmla="*/ 461452328 h 424"/>
                  <a:gd name="T2" fmla="*/ 204704313 w 538"/>
                  <a:gd name="T3" fmla="*/ 398949758 h 424"/>
                  <a:gd name="T4" fmla="*/ 457573257 w 538"/>
                  <a:gd name="T5" fmla="*/ 216762836 h 424"/>
                  <a:gd name="T6" fmla="*/ 709105067 w 538"/>
                  <a:gd name="T7" fmla="*/ 115695487 h 424"/>
                  <a:gd name="T8" fmla="*/ 544539104 w 538"/>
                  <a:gd name="T9" fmla="*/ 2659242 h 424"/>
                  <a:gd name="T10" fmla="*/ 198014009 w 538"/>
                  <a:gd name="T11" fmla="*/ 239369855 h 424"/>
                  <a:gd name="T12" fmla="*/ 109711027 w 538"/>
                  <a:gd name="T13" fmla="*/ 433525672 h 424"/>
                  <a:gd name="T14" fmla="*/ 0 w 538"/>
                  <a:gd name="T15" fmla="*/ 461452328 h 4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38"/>
                  <a:gd name="T25" fmla="*/ 0 h 424"/>
                  <a:gd name="T26" fmla="*/ 538 w 538"/>
                  <a:gd name="T27" fmla="*/ 424 h 42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38" h="424">
                    <a:moveTo>
                      <a:pt x="0" y="347"/>
                    </a:moveTo>
                    <a:cubicBezTo>
                      <a:pt x="0" y="347"/>
                      <a:pt x="82" y="424"/>
                      <a:pt x="153" y="300"/>
                    </a:cubicBezTo>
                    <a:cubicBezTo>
                      <a:pt x="209" y="203"/>
                      <a:pt x="220" y="166"/>
                      <a:pt x="342" y="163"/>
                    </a:cubicBezTo>
                    <a:cubicBezTo>
                      <a:pt x="465" y="160"/>
                      <a:pt x="522" y="141"/>
                      <a:pt x="530" y="87"/>
                    </a:cubicBezTo>
                    <a:cubicBezTo>
                      <a:pt x="538" y="33"/>
                      <a:pt x="492" y="0"/>
                      <a:pt x="407" y="2"/>
                    </a:cubicBezTo>
                    <a:cubicBezTo>
                      <a:pt x="323" y="4"/>
                      <a:pt x="210" y="54"/>
                      <a:pt x="148" y="180"/>
                    </a:cubicBezTo>
                    <a:cubicBezTo>
                      <a:pt x="104" y="269"/>
                      <a:pt x="108" y="298"/>
                      <a:pt x="82" y="326"/>
                    </a:cubicBezTo>
                    <a:cubicBezTo>
                      <a:pt x="56" y="354"/>
                      <a:pt x="0" y="347"/>
                      <a:pt x="0" y="347"/>
                    </a:cubicBezTo>
                    <a:close/>
                  </a:path>
                </a:pathLst>
              </a:cu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Freeform 1295"/>
              <p:cNvSpPr>
                <a:spLocks noChangeArrowheads="1"/>
              </p:cNvSpPr>
              <p:nvPr/>
            </p:nvSpPr>
            <p:spPr bwMode="auto">
              <a:xfrm>
                <a:off x="1268413" y="2454274"/>
                <a:ext cx="622300" cy="488950"/>
              </a:xfrm>
              <a:custGeom>
                <a:avLst/>
                <a:gdLst>
                  <a:gd name="T0" fmla="*/ 719809089 w 538"/>
                  <a:gd name="T1" fmla="*/ 461452328 h 424"/>
                  <a:gd name="T2" fmla="*/ 515104777 w 538"/>
                  <a:gd name="T3" fmla="*/ 398949758 h 424"/>
                  <a:gd name="T4" fmla="*/ 262235832 w 538"/>
                  <a:gd name="T5" fmla="*/ 216762836 h 424"/>
                  <a:gd name="T6" fmla="*/ 10704023 w 538"/>
                  <a:gd name="T7" fmla="*/ 115695487 h 424"/>
                  <a:gd name="T8" fmla="*/ 175269985 w 538"/>
                  <a:gd name="T9" fmla="*/ 2659242 h 424"/>
                  <a:gd name="T10" fmla="*/ 521795080 w 538"/>
                  <a:gd name="T11" fmla="*/ 239369855 h 424"/>
                  <a:gd name="T12" fmla="*/ 610098062 w 538"/>
                  <a:gd name="T13" fmla="*/ 433525672 h 424"/>
                  <a:gd name="T14" fmla="*/ 719809089 w 538"/>
                  <a:gd name="T15" fmla="*/ 461452328 h 42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38"/>
                  <a:gd name="T25" fmla="*/ 0 h 424"/>
                  <a:gd name="T26" fmla="*/ 538 w 538"/>
                  <a:gd name="T27" fmla="*/ 424 h 42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38" h="424">
                    <a:moveTo>
                      <a:pt x="538" y="347"/>
                    </a:moveTo>
                    <a:cubicBezTo>
                      <a:pt x="538" y="347"/>
                      <a:pt x="456" y="424"/>
                      <a:pt x="385" y="300"/>
                    </a:cubicBezTo>
                    <a:cubicBezTo>
                      <a:pt x="329" y="203"/>
                      <a:pt x="318" y="166"/>
                      <a:pt x="196" y="163"/>
                    </a:cubicBezTo>
                    <a:cubicBezTo>
                      <a:pt x="74" y="160"/>
                      <a:pt x="16" y="141"/>
                      <a:pt x="8" y="87"/>
                    </a:cubicBezTo>
                    <a:cubicBezTo>
                      <a:pt x="0" y="33"/>
                      <a:pt x="46" y="0"/>
                      <a:pt x="131" y="2"/>
                    </a:cubicBezTo>
                    <a:cubicBezTo>
                      <a:pt x="215" y="4"/>
                      <a:pt x="328" y="54"/>
                      <a:pt x="390" y="180"/>
                    </a:cubicBezTo>
                    <a:cubicBezTo>
                      <a:pt x="434" y="269"/>
                      <a:pt x="430" y="298"/>
                      <a:pt x="456" y="326"/>
                    </a:cubicBezTo>
                    <a:cubicBezTo>
                      <a:pt x="482" y="354"/>
                      <a:pt x="538" y="347"/>
                      <a:pt x="538" y="347"/>
                    </a:cubicBezTo>
                    <a:close/>
                  </a:path>
                </a:pathLst>
              </a:cu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Freeform 1296"/>
              <p:cNvSpPr>
                <a:spLocks noChangeArrowheads="1"/>
              </p:cNvSpPr>
              <p:nvPr/>
            </p:nvSpPr>
            <p:spPr bwMode="auto">
              <a:xfrm>
                <a:off x="454025" y="2387599"/>
                <a:ext cx="1647825" cy="1027112"/>
              </a:xfrm>
              <a:custGeom>
                <a:avLst/>
                <a:gdLst>
                  <a:gd name="T0" fmla="*/ 1680137151 w 1427"/>
                  <a:gd name="T1" fmla="*/ 299666273 h 890"/>
                  <a:gd name="T2" fmla="*/ 1357444054 w 1427"/>
                  <a:gd name="T3" fmla="*/ 728522463 h 890"/>
                  <a:gd name="T4" fmla="*/ 1056086077 w 1427"/>
                  <a:gd name="T5" fmla="*/ 554049602 h 890"/>
                  <a:gd name="T6" fmla="*/ 950744216 w 1427"/>
                  <a:gd name="T7" fmla="*/ 499444174 h 890"/>
                  <a:gd name="T8" fmla="*/ 845402355 w 1427"/>
                  <a:gd name="T9" fmla="*/ 554049602 h 890"/>
                  <a:gd name="T10" fmla="*/ 544044378 w 1427"/>
                  <a:gd name="T11" fmla="*/ 728522463 h 890"/>
                  <a:gd name="T12" fmla="*/ 221351281 w 1427"/>
                  <a:gd name="T13" fmla="*/ 299666273 h 890"/>
                  <a:gd name="T14" fmla="*/ 0 w 1427"/>
                  <a:gd name="T15" fmla="*/ 0 h 890"/>
                  <a:gd name="T16" fmla="*/ 120009467 w 1427"/>
                  <a:gd name="T17" fmla="*/ 594005413 h 890"/>
                  <a:gd name="T18" fmla="*/ 616049827 w 1427"/>
                  <a:gd name="T19" fmla="*/ 1049498425 h 890"/>
                  <a:gd name="T20" fmla="*/ 950744216 w 1427"/>
                  <a:gd name="T21" fmla="*/ 1172028271 h 890"/>
                  <a:gd name="T22" fmla="*/ 1285438605 w 1427"/>
                  <a:gd name="T23" fmla="*/ 1049498425 h 890"/>
                  <a:gd name="T24" fmla="*/ 1781478966 w 1427"/>
                  <a:gd name="T25" fmla="*/ 594005413 h 890"/>
                  <a:gd name="T26" fmla="*/ 1902822166 w 1427"/>
                  <a:gd name="T27" fmla="*/ 0 h 890"/>
                  <a:gd name="T28" fmla="*/ 1680137151 w 1427"/>
                  <a:gd name="T29" fmla="*/ 299666273 h 89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427"/>
                  <a:gd name="T46" fmla="*/ 0 h 890"/>
                  <a:gd name="T47" fmla="*/ 1427 w 1427"/>
                  <a:gd name="T48" fmla="*/ 890 h 89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427" h="890">
                    <a:moveTo>
                      <a:pt x="1260" y="225"/>
                    </a:moveTo>
                    <a:cubicBezTo>
                      <a:pt x="1249" y="317"/>
                      <a:pt x="1157" y="492"/>
                      <a:pt x="1018" y="547"/>
                    </a:cubicBezTo>
                    <a:cubicBezTo>
                      <a:pt x="879" y="602"/>
                      <a:pt x="841" y="467"/>
                      <a:pt x="792" y="416"/>
                    </a:cubicBezTo>
                    <a:cubicBezTo>
                      <a:pt x="753" y="376"/>
                      <a:pt x="724" y="374"/>
                      <a:pt x="713" y="375"/>
                    </a:cubicBezTo>
                    <a:cubicBezTo>
                      <a:pt x="702" y="374"/>
                      <a:pt x="673" y="376"/>
                      <a:pt x="634" y="416"/>
                    </a:cubicBezTo>
                    <a:cubicBezTo>
                      <a:pt x="585" y="467"/>
                      <a:pt x="547" y="602"/>
                      <a:pt x="408" y="547"/>
                    </a:cubicBezTo>
                    <a:cubicBezTo>
                      <a:pt x="269" y="492"/>
                      <a:pt x="177" y="317"/>
                      <a:pt x="166" y="225"/>
                    </a:cubicBezTo>
                    <a:cubicBezTo>
                      <a:pt x="143" y="32"/>
                      <a:pt x="0" y="0"/>
                      <a:pt x="0" y="0"/>
                    </a:cubicBezTo>
                    <a:cubicBezTo>
                      <a:pt x="0" y="0"/>
                      <a:pt x="41" y="368"/>
                      <a:pt x="90" y="446"/>
                    </a:cubicBezTo>
                    <a:cubicBezTo>
                      <a:pt x="139" y="523"/>
                      <a:pt x="332" y="684"/>
                      <a:pt x="462" y="788"/>
                    </a:cubicBezTo>
                    <a:cubicBezTo>
                      <a:pt x="590" y="890"/>
                      <a:pt x="643" y="880"/>
                      <a:pt x="713" y="880"/>
                    </a:cubicBezTo>
                    <a:cubicBezTo>
                      <a:pt x="783" y="880"/>
                      <a:pt x="836" y="890"/>
                      <a:pt x="964" y="788"/>
                    </a:cubicBezTo>
                    <a:cubicBezTo>
                      <a:pt x="1095" y="684"/>
                      <a:pt x="1287" y="523"/>
                      <a:pt x="1336" y="446"/>
                    </a:cubicBezTo>
                    <a:cubicBezTo>
                      <a:pt x="1385" y="368"/>
                      <a:pt x="1427" y="0"/>
                      <a:pt x="1427" y="0"/>
                    </a:cubicBezTo>
                    <a:cubicBezTo>
                      <a:pt x="1427" y="0"/>
                      <a:pt x="1284" y="32"/>
                      <a:pt x="1260" y="225"/>
                    </a:cubicBezTo>
                    <a:close/>
                  </a:path>
                </a:pathLst>
              </a:cu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Oval 1297"/>
              <p:cNvSpPr>
                <a:spLocks noChangeArrowheads="1"/>
              </p:cNvSpPr>
              <p:nvPr/>
            </p:nvSpPr>
            <p:spPr bwMode="auto">
              <a:xfrm>
                <a:off x="19050" y="719137"/>
                <a:ext cx="2516188" cy="909637"/>
              </a:xfrm>
              <a:prstGeom prst="ellipse">
                <a:avLst/>
              </a:pr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27" name="Freeform 1298"/>
              <p:cNvSpPr>
                <a:spLocks noChangeArrowheads="1"/>
              </p:cNvSpPr>
              <p:nvPr/>
            </p:nvSpPr>
            <p:spPr bwMode="auto">
              <a:xfrm>
                <a:off x="449263" y="0"/>
                <a:ext cx="1655763" cy="1004887"/>
              </a:xfrm>
              <a:custGeom>
                <a:avLst/>
                <a:gdLst>
                  <a:gd name="T0" fmla="*/ 1906487547 w 1434"/>
                  <a:gd name="T1" fmla="*/ 897865379 h 870"/>
                  <a:gd name="T2" fmla="*/ 1906487547 w 1434"/>
                  <a:gd name="T3" fmla="*/ 896531305 h 870"/>
                  <a:gd name="T4" fmla="*/ 1905155085 w 1434"/>
                  <a:gd name="T5" fmla="*/ 895197231 h 870"/>
                  <a:gd name="T6" fmla="*/ 1541188588 w 1434"/>
                  <a:gd name="T7" fmla="*/ 126741662 h 870"/>
                  <a:gd name="T8" fmla="*/ 990573493 w 1434"/>
                  <a:gd name="T9" fmla="*/ 269493368 h 870"/>
                  <a:gd name="T10" fmla="*/ 525284461 w 1434"/>
                  <a:gd name="T11" fmla="*/ 69374164 h 870"/>
                  <a:gd name="T12" fmla="*/ 5333312 w 1434"/>
                  <a:gd name="T13" fmla="*/ 896531305 h 870"/>
                  <a:gd name="T14" fmla="*/ 5333312 w 1434"/>
                  <a:gd name="T15" fmla="*/ 896531305 h 870"/>
                  <a:gd name="T16" fmla="*/ 0 w 1434"/>
                  <a:gd name="T17" fmla="*/ 921878714 h 870"/>
                  <a:gd name="T18" fmla="*/ 79992751 w 1434"/>
                  <a:gd name="T19" fmla="*/ 1016601441 h 870"/>
                  <a:gd name="T20" fmla="*/ 955909852 w 1434"/>
                  <a:gd name="T21" fmla="*/ 1160687222 h 870"/>
                  <a:gd name="T22" fmla="*/ 1831828108 w 1434"/>
                  <a:gd name="T23" fmla="*/ 1016601441 h 870"/>
                  <a:gd name="T24" fmla="*/ 1911820859 w 1434"/>
                  <a:gd name="T25" fmla="*/ 921878714 h 870"/>
                  <a:gd name="T26" fmla="*/ 1906487547 w 1434"/>
                  <a:gd name="T27" fmla="*/ 897865379 h 87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434"/>
                  <a:gd name="T43" fmla="*/ 0 h 870"/>
                  <a:gd name="T44" fmla="*/ 1434 w 1434"/>
                  <a:gd name="T45" fmla="*/ 870 h 87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434" h="870">
                    <a:moveTo>
                      <a:pt x="1430" y="673"/>
                    </a:moveTo>
                    <a:cubicBezTo>
                      <a:pt x="1430" y="672"/>
                      <a:pt x="1430" y="672"/>
                      <a:pt x="1430" y="672"/>
                    </a:cubicBezTo>
                    <a:cubicBezTo>
                      <a:pt x="1429" y="671"/>
                      <a:pt x="1429" y="671"/>
                      <a:pt x="1429" y="671"/>
                    </a:cubicBezTo>
                    <a:cubicBezTo>
                      <a:pt x="1429" y="671"/>
                      <a:pt x="1245" y="189"/>
                      <a:pt x="1156" y="95"/>
                    </a:cubicBezTo>
                    <a:cubicBezTo>
                      <a:pt x="1067" y="0"/>
                      <a:pt x="934" y="156"/>
                      <a:pt x="743" y="202"/>
                    </a:cubicBezTo>
                    <a:cubicBezTo>
                      <a:pt x="606" y="234"/>
                      <a:pt x="550" y="74"/>
                      <a:pt x="394" y="52"/>
                    </a:cubicBezTo>
                    <a:cubicBezTo>
                      <a:pt x="262" y="34"/>
                      <a:pt x="14" y="646"/>
                      <a:pt x="4" y="672"/>
                    </a:cubicBezTo>
                    <a:cubicBezTo>
                      <a:pt x="4" y="672"/>
                      <a:pt x="4" y="672"/>
                      <a:pt x="4" y="672"/>
                    </a:cubicBezTo>
                    <a:cubicBezTo>
                      <a:pt x="1" y="678"/>
                      <a:pt x="0" y="684"/>
                      <a:pt x="0" y="691"/>
                    </a:cubicBezTo>
                    <a:cubicBezTo>
                      <a:pt x="0" y="716"/>
                      <a:pt x="22" y="740"/>
                      <a:pt x="60" y="762"/>
                    </a:cubicBezTo>
                    <a:cubicBezTo>
                      <a:pt x="171" y="826"/>
                      <a:pt x="423" y="870"/>
                      <a:pt x="717" y="870"/>
                    </a:cubicBezTo>
                    <a:cubicBezTo>
                      <a:pt x="1011" y="870"/>
                      <a:pt x="1263" y="826"/>
                      <a:pt x="1374" y="762"/>
                    </a:cubicBezTo>
                    <a:cubicBezTo>
                      <a:pt x="1412" y="740"/>
                      <a:pt x="1434" y="716"/>
                      <a:pt x="1434" y="691"/>
                    </a:cubicBezTo>
                    <a:cubicBezTo>
                      <a:pt x="1434" y="685"/>
                      <a:pt x="1433" y="679"/>
                      <a:pt x="1430" y="673"/>
                    </a:cubicBezTo>
                    <a:close/>
                  </a:path>
                </a:pathLst>
              </a:cu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Freeform 1299"/>
              <p:cNvSpPr>
                <a:spLocks noChangeArrowheads="1"/>
              </p:cNvSpPr>
              <p:nvPr/>
            </p:nvSpPr>
            <p:spPr bwMode="auto">
              <a:xfrm>
                <a:off x="433388" y="785812"/>
                <a:ext cx="25400" cy="44450"/>
              </a:xfrm>
              <a:custGeom>
                <a:avLst/>
                <a:gdLst>
                  <a:gd name="T0" fmla="*/ 17328573 w 22"/>
                  <a:gd name="T1" fmla="*/ 14288965 h 39"/>
                  <a:gd name="T2" fmla="*/ 18662073 w 22"/>
                  <a:gd name="T3" fmla="*/ 0 h 39"/>
                  <a:gd name="T4" fmla="*/ 18662073 w 22"/>
                  <a:gd name="T5" fmla="*/ 0 h 39"/>
                  <a:gd name="T6" fmla="*/ 0 w 22"/>
                  <a:gd name="T7" fmla="*/ 48064127 h 39"/>
                  <a:gd name="T8" fmla="*/ 29325455 w 22"/>
                  <a:gd name="T9" fmla="*/ 50661603 h 39"/>
                  <a:gd name="T10" fmla="*/ 17328573 w 22"/>
                  <a:gd name="T11" fmla="*/ 14288965 h 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2"/>
                  <a:gd name="T19" fmla="*/ 0 h 39"/>
                  <a:gd name="T20" fmla="*/ 22 w 22"/>
                  <a:gd name="T21" fmla="*/ 39 h 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2" h="39">
                    <a:moveTo>
                      <a:pt x="13" y="11"/>
                    </a:moveTo>
                    <a:cubicBezTo>
                      <a:pt x="13" y="7"/>
                      <a:pt x="14" y="3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16" y="30"/>
                      <a:pt x="13" y="20"/>
                      <a:pt x="13" y="11"/>
                    </a:cubicBezTo>
                    <a:close/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Freeform 1300"/>
              <p:cNvSpPr>
                <a:spLocks noChangeArrowheads="1"/>
              </p:cNvSpPr>
              <p:nvPr/>
            </p:nvSpPr>
            <p:spPr bwMode="auto">
              <a:xfrm>
                <a:off x="760413" y="1246187"/>
                <a:ext cx="411163" cy="38100"/>
              </a:xfrm>
              <a:custGeom>
                <a:avLst/>
                <a:gdLst>
                  <a:gd name="T0" fmla="*/ 0 w 355"/>
                  <a:gd name="T1" fmla="*/ 1333500 h 33"/>
                  <a:gd name="T2" fmla="*/ 335359599 w 355"/>
                  <a:gd name="T3" fmla="*/ 43988182 h 33"/>
                  <a:gd name="T4" fmla="*/ 476211303 w 355"/>
                  <a:gd name="T5" fmla="*/ 0 h 33"/>
                  <a:gd name="T6" fmla="*/ 0 w 355"/>
                  <a:gd name="T7" fmla="*/ 1333500 h 3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55"/>
                  <a:gd name="T13" fmla="*/ 0 h 33"/>
                  <a:gd name="T14" fmla="*/ 355 w 355"/>
                  <a:gd name="T15" fmla="*/ 33 h 3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55" h="33">
                    <a:moveTo>
                      <a:pt x="0" y="1"/>
                    </a:moveTo>
                    <a:cubicBezTo>
                      <a:pt x="75" y="16"/>
                      <a:pt x="159" y="27"/>
                      <a:pt x="250" y="33"/>
                    </a:cubicBezTo>
                    <a:cubicBezTo>
                      <a:pt x="355" y="0"/>
                      <a:pt x="355" y="0"/>
                      <a:pt x="35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Freeform 1301"/>
              <p:cNvSpPr>
                <a:spLocks noChangeArrowheads="1"/>
              </p:cNvSpPr>
              <p:nvPr/>
            </p:nvSpPr>
            <p:spPr bwMode="auto">
              <a:xfrm>
                <a:off x="450850" y="776287"/>
                <a:ext cx="3175" cy="9525"/>
              </a:xfrm>
              <a:custGeom>
                <a:avLst/>
                <a:gdLst>
                  <a:gd name="T0" fmla="*/ 3360208 w 3"/>
                  <a:gd name="T1" fmla="*/ 0 h 8"/>
                  <a:gd name="T2" fmla="*/ 3360208 w 3"/>
                  <a:gd name="T3" fmla="*/ 1418034 h 8"/>
                  <a:gd name="T4" fmla="*/ 0 w 3"/>
                  <a:gd name="T5" fmla="*/ 11340703 h 8"/>
                  <a:gd name="T6" fmla="*/ 0 w 3"/>
                  <a:gd name="T7" fmla="*/ 11340703 h 8"/>
                  <a:gd name="T8" fmla="*/ 3360208 w 3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"/>
                  <a:gd name="T16" fmla="*/ 0 h 8"/>
                  <a:gd name="T17" fmla="*/ 3 w 3"/>
                  <a:gd name="T18" fmla="*/ 8 h 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" h="8">
                    <a:moveTo>
                      <a:pt x="3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5"/>
                      <a:pt x="2" y="3"/>
                      <a:pt x="3" y="0"/>
                    </a:cubicBez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Freeform 1302"/>
              <p:cNvSpPr>
                <a:spLocks noChangeArrowheads="1"/>
              </p:cNvSpPr>
              <p:nvPr/>
            </p:nvSpPr>
            <p:spPr bwMode="auto">
              <a:xfrm>
                <a:off x="1355725" y="1117599"/>
                <a:ext cx="485775" cy="128587"/>
              </a:xfrm>
              <a:custGeom>
                <a:avLst/>
                <a:gdLst>
                  <a:gd name="T0" fmla="*/ 0 w 421"/>
                  <a:gd name="T1" fmla="*/ 113358625 h 112"/>
                  <a:gd name="T2" fmla="*/ 508591425 w 421"/>
                  <a:gd name="T3" fmla="*/ 147630505 h 112"/>
                  <a:gd name="T4" fmla="*/ 560516272 w 421"/>
                  <a:gd name="T5" fmla="*/ 137085223 h 112"/>
                  <a:gd name="T6" fmla="*/ 426045444 w 421"/>
                  <a:gd name="T7" fmla="*/ 0 h 112"/>
                  <a:gd name="T8" fmla="*/ 0 w 421"/>
                  <a:gd name="T9" fmla="*/ 113358625 h 1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1"/>
                  <a:gd name="T16" fmla="*/ 0 h 112"/>
                  <a:gd name="T17" fmla="*/ 421 w 421"/>
                  <a:gd name="T18" fmla="*/ 112 h 1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1" h="112">
                    <a:moveTo>
                      <a:pt x="0" y="86"/>
                    </a:moveTo>
                    <a:cubicBezTo>
                      <a:pt x="382" y="112"/>
                      <a:pt x="382" y="112"/>
                      <a:pt x="382" y="112"/>
                    </a:cubicBezTo>
                    <a:cubicBezTo>
                      <a:pt x="395" y="109"/>
                      <a:pt x="408" y="107"/>
                      <a:pt x="421" y="104"/>
                    </a:cubicBezTo>
                    <a:cubicBezTo>
                      <a:pt x="320" y="0"/>
                      <a:pt x="320" y="0"/>
                      <a:pt x="320" y="0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Freeform 1303"/>
              <p:cNvSpPr>
                <a:spLocks noChangeArrowheads="1"/>
              </p:cNvSpPr>
              <p:nvPr/>
            </p:nvSpPr>
            <p:spPr bwMode="auto">
              <a:xfrm>
                <a:off x="1065213" y="998537"/>
                <a:ext cx="180975" cy="47625"/>
              </a:xfrm>
              <a:custGeom>
                <a:avLst/>
                <a:gdLst>
                  <a:gd name="T0" fmla="*/ 209948401 w 156"/>
                  <a:gd name="T1" fmla="*/ 7715250 h 42"/>
                  <a:gd name="T2" fmla="*/ 0 w 156"/>
                  <a:gd name="T3" fmla="*/ 0 h 42"/>
                  <a:gd name="T4" fmla="*/ 14803987 w 156"/>
                  <a:gd name="T5" fmla="*/ 54003348 h 42"/>
                  <a:gd name="T6" fmla="*/ 209948401 w 156"/>
                  <a:gd name="T7" fmla="*/ 7715250 h 4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6"/>
                  <a:gd name="T13" fmla="*/ 0 h 42"/>
                  <a:gd name="T14" fmla="*/ 156 w 156"/>
                  <a:gd name="T15" fmla="*/ 42 h 4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6" h="42">
                    <a:moveTo>
                      <a:pt x="156" y="6"/>
                    </a:moveTo>
                    <a:cubicBezTo>
                      <a:pt x="102" y="5"/>
                      <a:pt x="50" y="3"/>
                      <a:pt x="0" y="0"/>
                    </a:cubicBezTo>
                    <a:cubicBezTo>
                      <a:pt x="11" y="42"/>
                      <a:pt x="11" y="42"/>
                      <a:pt x="11" y="42"/>
                    </a:cubicBezTo>
                    <a:lnTo>
                      <a:pt x="156" y="6"/>
                    </a:ln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Freeform 1304"/>
              <p:cNvSpPr>
                <a:spLocks noChangeArrowheads="1"/>
              </p:cNvSpPr>
              <p:nvPr/>
            </p:nvSpPr>
            <p:spPr bwMode="auto">
              <a:xfrm>
                <a:off x="1077913" y="1004887"/>
                <a:ext cx="244475" cy="60325"/>
              </a:xfrm>
              <a:custGeom>
                <a:avLst/>
                <a:gdLst>
                  <a:gd name="T0" fmla="*/ 193314841 w 211"/>
                  <a:gd name="T1" fmla="*/ 69982800 h 52"/>
                  <a:gd name="T2" fmla="*/ 283260785 w 211"/>
                  <a:gd name="T3" fmla="*/ 0 h 52"/>
                  <a:gd name="T4" fmla="*/ 230904900 w 211"/>
                  <a:gd name="T5" fmla="*/ 0 h 52"/>
                  <a:gd name="T6" fmla="*/ 194657715 w 211"/>
                  <a:gd name="T7" fmla="*/ 0 h 52"/>
                  <a:gd name="T8" fmla="*/ 0 w 211"/>
                  <a:gd name="T9" fmla="*/ 48449096 h 52"/>
                  <a:gd name="T10" fmla="*/ 193314841 w 211"/>
                  <a:gd name="T11" fmla="*/ 69982800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1"/>
                  <a:gd name="T19" fmla="*/ 0 h 52"/>
                  <a:gd name="T20" fmla="*/ 211 w 211"/>
                  <a:gd name="T21" fmla="*/ 52 h 5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1" h="52">
                    <a:moveTo>
                      <a:pt x="144" y="52"/>
                    </a:moveTo>
                    <a:cubicBezTo>
                      <a:pt x="211" y="0"/>
                      <a:pt x="211" y="0"/>
                      <a:pt x="211" y="0"/>
                    </a:cubicBezTo>
                    <a:cubicBezTo>
                      <a:pt x="198" y="0"/>
                      <a:pt x="185" y="0"/>
                      <a:pt x="172" y="0"/>
                    </a:cubicBezTo>
                    <a:cubicBezTo>
                      <a:pt x="163" y="0"/>
                      <a:pt x="154" y="0"/>
                      <a:pt x="145" y="0"/>
                    </a:cubicBezTo>
                    <a:cubicBezTo>
                      <a:pt x="0" y="36"/>
                      <a:pt x="0" y="36"/>
                      <a:pt x="0" y="36"/>
                    </a:cubicBezTo>
                    <a:lnTo>
                      <a:pt x="144" y="52"/>
                    </a:lnTo>
                    <a:close/>
                  </a:path>
                </a:pathLst>
              </a:custGeom>
              <a:solidFill>
                <a:srgbClr val="2F6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Freeform 1305"/>
              <p:cNvSpPr>
                <a:spLocks noChangeArrowheads="1"/>
              </p:cNvSpPr>
              <p:nvPr/>
            </p:nvSpPr>
            <p:spPr bwMode="auto">
              <a:xfrm>
                <a:off x="633413" y="927099"/>
                <a:ext cx="1588" cy="1587"/>
              </a:xfrm>
              <a:custGeom>
                <a:avLst/>
                <a:gdLst>
                  <a:gd name="T0" fmla="*/ 1260872 w 2"/>
                  <a:gd name="T1" fmla="*/ 2518569 h 1"/>
                  <a:gd name="T2" fmla="*/ 0 w 2"/>
                  <a:gd name="T3" fmla="*/ 0 h 1"/>
                  <a:gd name="T4" fmla="*/ 1260872 w 2"/>
                  <a:gd name="T5" fmla="*/ 2518569 h 1"/>
                  <a:gd name="T6" fmla="*/ 0 60000 65536"/>
                  <a:gd name="T7" fmla="*/ 0 60000 65536"/>
                  <a:gd name="T8" fmla="*/ 0 60000 65536"/>
                  <a:gd name="T9" fmla="*/ 0 w 2"/>
                  <a:gd name="T10" fmla="*/ 0 h 1"/>
                  <a:gd name="T11" fmla="*/ 2 w 2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" h="1">
                    <a:moveTo>
                      <a:pt x="2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Freeform 1306"/>
              <p:cNvSpPr>
                <a:spLocks noChangeArrowheads="1"/>
              </p:cNvSpPr>
              <p:nvPr/>
            </p:nvSpPr>
            <p:spPr bwMode="auto">
              <a:xfrm>
                <a:off x="423863" y="828674"/>
                <a:ext cx="158750" cy="80962"/>
              </a:xfrm>
              <a:custGeom>
                <a:avLst/>
                <a:gdLst>
                  <a:gd name="T0" fmla="*/ 110102974 w 137"/>
                  <a:gd name="T1" fmla="*/ 58513860 h 71"/>
                  <a:gd name="T2" fmla="*/ 41624945 w 137"/>
                  <a:gd name="T3" fmla="*/ 2601047 h 71"/>
                  <a:gd name="T4" fmla="*/ 12084699 w 137"/>
                  <a:gd name="T5" fmla="*/ 0 h 71"/>
                  <a:gd name="T6" fmla="*/ 0 w 137"/>
                  <a:gd name="T7" fmla="*/ 29906907 h 71"/>
                  <a:gd name="T8" fmla="*/ 183953011 w 137"/>
                  <a:gd name="T9" fmla="*/ 92321767 h 71"/>
                  <a:gd name="T10" fmla="*/ 110102974 w 137"/>
                  <a:gd name="T11" fmla="*/ 58513860 h 7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7"/>
                  <a:gd name="T19" fmla="*/ 0 h 71"/>
                  <a:gd name="T20" fmla="*/ 137 w 137"/>
                  <a:gd name="T21" fmla="*/ 71 h 7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7" h="71">
                    <a:moveTo>
                      <a:pt x="82" y="45"/>
                    </a:moveTo>
                    <a:cubicBezTo>
                      <a:pt x="58" y="32"/>
                      <a:pt x="41" y="17"/>
                      <a:pt x="31" y="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16" y="63"/>
                      <a:pt x="98" y="54"/>
                      <a:pt x="82" y="45"/>
                    </a:cubicBez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Freeform 1307"/>
              <p:cNvSpPr>
                <a:spLocks noChangeArrowheads="1"/>
              </p:cNvSpPr>
              <p:nvPr/>
            </p:nvSpPr>
            <p:spPr bwMode="auto">
              <a:xfrm>
                <a:off x="361950" y="855662"/>
                <a:ext cx="273050" cy="247650"/>
              </a:xfrm>
              <a:custGeom>
                <a:avLst/>
                <a:gdLst>
                  <a:gd name="T0" fmla="*/ 313239258 w 236"/>
                  <a:gd name="T1" fmla="*/ 83587058 h 215"/>
                  <a:gd name="T2" fmla="*/ 254339133 w 236"/>
                  <a:gd name="T3" fmla="*/ 63685213 h 215"/>
                  <a:gd name="T4" fmla="*/ 70947877 w 236"/>
                  <a:gd name="T5" fmla="*/ 0 h 215"/>
                  <a:gd name="T6" fmla="*/ 6693196 w 236"/>
                  <a:gd name="T7" fmla="*/ 164521382 h 215"/>
                  <a:gd name="T8" fmla="*/ 5354557 w 236"/>
                  <a:gd name="T9" fmla="*/ 169828003 h 215"/>
                  <a:gd name="T10" fmla="*/ 4015918 w 236"/>
                  <a:gd name="T11" fmla="*/ 172481890 h 215"/>
                  <a:gd name="T12" fmla="*/ 4015918 w 236"/>
                  <a:gd name="T13" fmla="*/ 172481890 h 215"/>
                  <a:gd name="T14" fmla="*/ 0 w 236"/>
                  <a:gd name="T15" fmla="*/ 199017299 h 215"/>
                  <a:gd name="T16" fmla="*/ 42836454 w 236"/>
                  <a:gd name="T17" fmla="*/ 285258244 h 215"/>
                  <a:gd name="T18" fmla="*/ 315916536 w 236"/>
                  <a:gd name="T19" fmla="*/ 84914002 h 215"/>
                  <a:gd name="T20" fmla="*/ 313239258 w 236"/>
                  <a:gd name="T21" fmla="*/ 83587058 h 21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36"/>
                  <a:gd name="T34" fmla="*/ 0 h 215"/>
                  <a:gd name="T35" fmla="*/ 236 w 236"/>
                  <a:gd name="T36" fmla="*/ 215 h 21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36" h="215">
                    <a:moveTo>
                      <a:pt x="234" y="63"/>
                    </a:moveTo>
                    <a:cubicBezTo>
                      <a:pt x="218" y="58"/>
                      <a:pt x="204" y="53"/>
                      <a:pt x="190" y="4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" y="124"/>
                      <a:pt x="5" y="124"/>
                      <a:pt x="5" y="124"/>
                    </a:cubicBezTo>
                    <a:cubicBezTo>
                      <a:pt x="4" y="128"/>
                      <a:pt x="4" y="128"/>
                      <a:pt x="4" y="128"/>
                    </a:cubicBezTo>
                    <a:cubicBezTo>
                      <a:pt x="3" y="130"/>
                      <a:pt x="3" y="130"/>
                      <a:pt x="3" y="130"/>
                    </a:cubicBezTo>
                    <a:cubicBezTo>
                      <a:pt x="3" y="130"/>
                      <a:pt x="3" y="130"/>
                      <a:pt x="3" y="130"/>
                    </a:cubicBezTo>
                    <a:cubicBezTo>
                      <a:pt x="1" y="137"/>
                      <a:pt x="0" y="144"/>
                      <a:pt x="0" y="150"/>
                    </a:cubicBezTo>
                    <a:cubicBezTo>
                      <a:pt x="0" y="173"/>
                      <a:pt x="11" y="194"/>
                      <a:pt x="32" y="215"/>
                    </a:cubicBezTo>
                    <a:cubicBezTo>
                      <a:pt x="236" y="64"/>
                      <a:pt x="236" y="64"/>
                      <a:pt x="236" y="64"/>
                    </a:cubicBezTo>
                    <a:lnTo>
                      <a:pt x="234" y="63"/>
                    </a:ln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Freeform 1308"/>
              <p:cNvSpPr>
                <a:spLocks noChangeArrowheads="1"/>
              </p:cNvSpPr>
              <p:nvPr/>
            </p:nvSpPr>
            <p:spPr bwMode="auto">
              <a:xfrm>
                <a:off x="1355725" y="1216024"/>
                <a:ext cx="441325" cy="58737"/>
              </a:xfrm>
              <a:custGeom>
                <a:avLst/>
                <a:gdLst>
                  <a:gd name="T0" fmla="*/ 289633973 w 382"/>
                  <a:gd name="T1" fmla="*/ 67647748 h 51"/>
                  <a:gd name="T2" fmla="*/ 509863235 w 382"/>
                  <a:gd name="T3" fmla="*/ 34486681 h 51"/>
                  <a:gd name="T4" fmla="*/ 0 w 382"/>
                  <a:gd name="T5" fmla="*/ 0 h 51"/>
                  <a:gd name="T6" fmla="*/ 289633973 w 382"/>
                  <a:gd name="T7" fmla="*/ 67647748 h 5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82"/>
                  <a:gd name="T13" fmla="*/ 0 h 51"/>
                  <a:gd name="T14" fmla="*/ 382 w 382"/>
                  <a:gd name="T15" fmla="*/ 51 h 5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82" h="51">
                    <a:moveTo>
                      <a:pt x="217" y="51"/>
                    </a:moveTo>
                    <a:cubicBezTo>
                      <a:pt x="276" y="45"/>
                      <a:pt x="331" y="36"/>
                      <a:pt x="382" y="2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17" y="51"/>
                    </a:ln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Freeform 1309"/>
              <p:cNvSpPr>
                <a:spLocks noChangeArrowheads="1"/>
              </p:cNvSpPr>
              <p:nvPr/>
            </p:nvSpPr>
            <p:spPr bwMode="auto">
              <a:xfrm>
                <a:off x="1077913" y="1046162"/>
                <a:ext cx="166688" cy="38100"/>
              </a:xfrm>
              <a:custGeom>
                <a:avLst/>
                <a:gdLst>
                  <a:gd name="T0" fmla="*/ 264617994 w 105"/>
                  <a:gd name="T1" fmla="*/ 30241875 h 24"/>
                  <a:gd name="T2" fmla="*/ 0 w 105"/>
                  <a:gd name="T3" fmla="*/ 0 h 24"/>
                  <a:gd name="T4" fmla="*/ 206653432 w 105"/>
                  <a:gd name="T5" fmla="*/ 60483750 h 24"/>
                  <a:gd name="T6" fmla="*/ 264617994 w 105"/>
                  <a:gd name="T7" fmla="*/ 30241875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5"/>
                  <a:gd name="T13" fmla="*/ 0 h 24"/>
                  <a:gd name="T14" fmla="*/ 105 w 105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5" h="24">
                    <a:moveTo>
                      <a:pt x="105" y="12"/>
                    </a:moveTo>
                    <a:lnTo>
                      <a:pt x="0" y="0"/>
                    </a:lnTo>
                    <a:lnTo>
                      <a:pt x="82" y="24"/>
                    </a:lnTo>
                    <a:lnTo>
                      <a:pt x="105" y="12"/>
                    </a:lnTo>
                    <a:close/>
                  </a:path>
                </a:pathLst>
              </a:custGeom>
              <a:solidFill>
                <a:srgbClr val="C10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Freeform 1310"/>
              <p:cNvSpPr>
                <a:spLocks noChangeArrowheads="1"/>
              </p:cNvSpPr>
              <p:nvPr/>
            </p:nvSpPr>
            <p:spPr bwMode="auto">
              <a:xfrm>
                <a:off x="1171575" y="1084262"/>
                <a:ext cx="184150" cy="161925"/>
              </a:xfrm>
              <a:custGeom>
                <a:avLst/>
                <a:gdLst>
                  <a:gd name="T0" fmla="*/ 0 w 116"/>
                  <a:gd name="T1" fmla="*/ 257055938 h 102"/>
                  <a:gd name="T2" fmla="*/ 292338125 w 116"/>
                  <a:gd name="T3" fmla="*/ 209173763 h 102"/>
                  <a:gd name="T4" fmla="*/ 57964388 w 116"/>
                  <a:gd name="T5" fmla="*/ 0 h 102"/>
                  <a:gd name="T6" fmla="*/ 0 w 116"/>
                  <a:gd name="T7" fmla="*/ 257055938 h 10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6"/>
                  <a:gd name="T13" fmla="*/ 0 h 102"/>
                  <a:gd name="T14" fmla="*/ 116 w 116"/>
                  <a:gd name="T15" fmla="*/ 102 h 10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6" h="102">
                    <a:moveTo>
                      <a:pt x="0" y="102"/>
                    </a:moveTo>
                    <a:lnTo>
                      <a:pt x="116" y="83"/>
                    </a:lnTo>
                    <a:lnTo>
                      <a:pt x="23" y="0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C10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Freeform 1311"/>
              <p:cNvSpPr>
                <a:spLocks noChangeArrowheads="1"/>
              </p:cNvSpPr>
              <p:nvPr/>
            </p:nvSpPr>
            <p:spPr bwMode="auto">
              <a:xfrm>
                <a:off x="1208088" y="1065212"/>
                <a:ext cx="147638" cy="150812"/>
              </a:xfrm>
              <a:custGeom>
                <a:avLst/>
                <a:gdLst>
                  <a:gd name="T0" fmla="*/ 0 w 93"/>
                  <a:gd name="T1" fmla="*/ 30241775 h 95"/>
                  <a:gd name="T2" fmla="*/ 234376119 w 93"/>
                  <a:gd name="T3" fmla="*/ 239413256 h 95"/>
                  <a:gd name="T4" fmla="*/ 57964584 w 93"/>
                  <a:gd name="T5" fmla="*/ 0 h 95"/>
                  <a:gd name="T6" fmla="*/ 0 w 93"/>
                  <a:gd name="T7" fmla="*/ 30241775 h 9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3"/>
                  <a:gd name="T13" fmla="*/ 0 h 95"/>
                  <a:gd name="T14" fmla="*/ 93 w 93"/>
                  <a:gd name="T15" fmla="*/ 95 h 9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3" h="95">
                    <a:moveTo>
                      <a:pt x="0" y="12"/>
                    </a:moveTo>
                    <a:lnTo>
                      <a:pt x="93" y="95"/>
                    </a:lnTo>
                    <a:lnTo>
                      <a:pt x="23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Rectangle 1312"/>
              <p:cNvSpPr>
                <a:spLocks noChangeArrowheads="1"/>
              </p:cNvSpPr>
              <p:nvPr/>
            </p:nvSpPr>
            <p:spPr bwMode="auto">
              <a:xfrm>
                <a:off x="635000" y="928687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42" name="Freeform 1313"/>
              <p:cNvSpPr>
                <a:spLocks noChangeArrowheads="1"/>
              </p:cNvSpPr>
              <p:nvPr/>
            </p:nvSpPr>
            <p:spPr bwMode="auto">
              <a:xfrm>
                <a:off x="661988" y="1065212"/>
                <a:ext cx="509588" cy="182562"/>
              </a:xfrm>
              <a:custGeom>
                <a:avLst/>
                <a:gdLst>
                  <a:gd name="T0" fmla="*/ 204292789 w 441"/>
                  <a:gd name="T1" fmla="*/ 0 h 158"/>
                  <a:gd name="T2" fmla="*/ 0 w 441"/>
                  <a:gd name="T3" fmla="*/ 184240877 h 158"/>
                  <a:gd name="T4" fmla="*/ 114830629 w 441"/>
                  <a:gd name="T5" fmla="*/ 210942303 h 158"/>
                  <a:gd name="T6" fmla="*/ 588843378 w 441"/>
                  <a:gd name="T7" fmla="*/ 209607751 h 158"/>
                  <a:gd name="T8" fmla="*/ 204292789 w 441"/>
                  <a:gd name="T9" fmla="*/ 0 h 1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1"/>
                  <a:gd name="T16" fmla="*/ 0 h 158"/>
                  <a:gd name="T17" fmla="*/ 441 w 441"/>
                  <a:gd name="T18" fmla="*/ 158 h 15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1" h="158">
                    <a:moveTo>
                      <a:pt x="153" y="0"/>
                    </a:moveTo>
                    <a:cubicBezTo>
                      <a:pt x="0" y="138"/>
                      <a:pt x="0" y="138"/>
                      <a:pt x="0" y="138"/>
                    </a:cubicBezTo>
                    <a:cubicBezTo>
                      <a:pt x="27" y="145"/>
                      <a:pt x="56" y="152"/>
                      <a:pt x="86" y="158"/>
                    </a:cubicBezTo>
                    <a:cubicBezTo>
                      <a:pt x="441" y="157"/>
                      <a:pt x="441" y="157"/>
                      <a:pt x="441" y="157"/>
                    </a:cubicBez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Freeform 1314"/>
              <p:cNvSpPr>
                <a:spLocks noChangeArrowheads="1"/>
              </p:cNvSpPr>
              <p:nvPr/>
            </p:nvSpPr>
            <p:spPr bwMode="auto">
              <a:xfrm>
                <a:off x="635000" y="928687"/>
                <a:ext cx="307975" cy="136525"/>
              </a:xfrm>
              <a:custGeom>
                <a:avLst/>
                <a:gdLst>
                  <a:gd name="T0" fmla="*/ 234164812 w 267"/>
                  <a:gd name="T1" fmla="*/ 157958268 h 118"/>
                  <a:gd name="T2" fmla="*/ 355238205 w 267"/>
                  <a:gd name="T3" fmla="*/ 68270599 h 118"/>
                  <a:gd name="T4" fmla="*/ 1329944 w 267"/>
                  <a:gd name="T5" fmla="*/ 0 h 118"/>
                  <a:gd name="T6" fmla="*/ 0 w 267"/>
                  <a:gd name="T7" fmla="*/ 0 h 118"/>
                  <a:gd name="T8" fmla="*/ 234164812 w 267"/>
                  <a:gd name="T9" fmla="*/ 157958268 h 1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7"/>
                  <a:gd name="T16" fmla="*/ 0 h 118"/>
                  <a:gd name="T17" fmla="*/ 267 w 267"/>
                  <a:gd name="T18" fmla="*/ 118 h 1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7" h="118">
                    <a:moveTo>
                      <a:pt x="176" y="118"/>
                    </a:moveTo>
                    <a:cubicBezTo>
                      <a:pt x="267" y="51"/>
                      <a:pt x="267" y="51"/>
                      <a:pt x="267" y="51"/>
                    </a:cubicBezTo>
                    <a:cubicBezTo>
                      <a:pt x="163" y="39"/>
                      <a:pt x="72" y="22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76" y="118"/>
                    </a:lnTo>
                    <a:close/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Freeform 1315"/>
              <p:cNvSpPr>
                <a:spLocks noChangeArrowheads="1"/>
              </p:cNvSpPr>
              <p:nvPr/>
            </p:nvSpPr>
            <p:spPr bwMode="auto">
              <a:xfrm>
                <a:off x="838200" y="987424"/>
                <a:ext cx="239713" cy="77787"/>
              </a:xfrm>
              <a:custGeom>
                <a:avLst/>
                <a:gdLst>
                  <a:gd name="T0" fmla="*/ 276261165 w 208"/>
                  <a:gd name="T1" fmla="*/ 68743971 h 67"/>
                  <a:gd name="T2" fmla="*/ 261651349 w 208"/>
                  <a:gd name="T3" fmla="*/ 12131289 h 67"/>
                  <a:gd name="T4" fmla="*/ 120863756 w 208"/>
                  <a:gd name="T5" fmla="*/ 0 h 67"/>
                  <a:gd name="T6" fmla="*/ 0 w 208"/>
                  <a:gd name="T7" fmla="*/ 90310707 h 67"/>
                  <a:gd name="T8" fmla="*/ 276261165 w 208"/>
                  <a:gd name="T9" fmla="*/ 68743971 h 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8"/>
                  <a:gd name="T16" fmla="*/ 0 h 67"/>
                  <a:gd name="T17" fmla="*/ 208 w 208"/>
                  <a:gd name="T18" fmla="*/ 67 h 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8" h="67">
                    <a:moveTo>
                      <a:pt x="208" y="51"/>
                    </a:moveTo>
                    <a:cubicBezTo>
                      <a:pt x="197" y="9"/>
                      <a:pt x="197" y="9"/>
                      <a:pt x="197" y="9"/>
                    </a:cubicBezTo>
                    <a:cubicBezTo>
                      <a:pt x="160" y="7"/>
                      <a:pt x="125" y="4"/>
                      <a:pt x="91" y="0"/>
                    </a:cubicBezTo>
                    <a:cubicBezTo>
                      <a:pt x="0" y="67"/>
                      <a:pt x="0" y="67"/>
                      <a:pt x="0" y="67"/>
                    </a:cubicBezTo>
                    <a:lnTo>
                      <a:pt x="208" y="51"/>
                    </a:ln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Freeform 1316"/>
              <p:cNvSpPr>
                <a:spLocks noChangeArrowheads="1"/>
              </p:cNvSpPr>
              <p:nvPr/>
            </p:nvSpPr>
            <p:spPr bwMode="auto">
              <a:xfrm>
                <a:off x="838200" y="1046162"/>
                <a:ext cx="369888" cy="38100"/>
              </a:xfrm>
              <a:custGeom>
                <a:avLst/>
                <a:gdLst>
                  <a:gd name="T0" fmla="*/ 380544902 w 233"/>
                  <a:gd name="T1" fmla="*/ 0 h 24"/>
                  <a:gd name="T2" fmla="*/ 0 w 233"/>
                  <a:gd name="T3" fmla="*/ 30241875 h 24"/>
                  <a:gd name="T4" fmla="*/ 587197994 w 233"/>
                  <a:gd name="T5" fmla="*/ 60483750 h 24"/>
                  <a:gd name="T6" fmla="*/ 380544902 w 233"/>
                  <a:gd name="T7" fmla="*/ 0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3"/>
                  <a:gd name="T13" fmla="*/ 0 h 24"/>
                  <a:gd name="T14" fmla="*/ 233 w 233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3" h="24">
                    <a:moveTo>
                      <a:pt x="151" y="0"/>
                    </a:moveTo>
                    <a:lnTo>
                      <a:pt x="0" y="12"/>
                    </a:lnTo>
                    <a:lnTo>
                      <a:pt x="233" y="24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Freeform 1317"/>
              <p:cNvSpPr>
                <a:spLocks noChangeArrowheads="1"/>
              </p:cNvSpPr>
              <p:nvPr/>
            </p:nvSpPr>
            <p:spPr bwMode="auto">
              <a:xfrm>
                <a:off x="838200" y="1065212"/>
                <a:ext cx="369888" cy="180975"/>
              </a:xfrm>
              <a:custGeom>
                <a:avLst/>
                <a:gdLst>
                  <a:gd name="T0" fmla="*/ 0 w 233"/>
                  <a:gd name="T1" fmla="*/ 0 h 114"/>
                  <a:gd name="T2" fmla="*/ 529233528 w 233"/>
                  <a:gd name="T3" fmla="*/ 287297813 h 114"/>
                  <a:gd name="T4" fmla="*/ 587197994 w 233"/>
                  <a:gd name="T5" fmla="*/ 30241875 h 114"/>
                  <a:gd name="T6" fmla="*/ 0 w 233"/>
                  <a:gd name="T7" fmla="*/ 0 h 11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3"/>
                  <a:gd name="T13" fmla="*/ 0 h 114"/>
                  <a:gd name="T14" fmla="*/ 233 w 233"/>
                  <a:gd name="T15" fmla="*/ 114 h 11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3" h="114">
                    <a:moveTo>
                      <a:pt x="0" y="0"/>
                    </a:moveTo>
                    <a:lnTo>
                      <a:pt x="210" y="114"/>
                    </a:lnTo>
                    <a:lnTo>
                      <a:pt x="233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Freeform 1318"/>
              <p:cNvSpPr>
                <a:spLocks noChangeArrowheads="1"/>
              </p:cNvSpPr>
              <p:nvPr/>
            </p:nvSpPr>
            <p:spPr bwMode="auto">
              <a:xfrm>
                <a:off x="642938" y="1065212"/>
                <a:ext cx="195263" cy="158750"/>
              </a:xfrm>
              <a:custGeom>
                <a:avLst/>
                <a:gdLst>
                  <a:gd name="T0" fmla="*/ 33373797 w 169"/>
                  <a:gd name="T1" fmla="*/ 59549656 h 138"/>
                  <a:gd name="T2" fmla="*/ 0 w 169"/>
                  <a:gd name="T3" fmla="*/ 177327201 h 138"/>
                  <a:gd name="T4" fmla="*/ 21358768 w 169"/>
                  <a:gd name="T5" fmla="*/ 182620018 h 138"/>
                  <a:gd name="T6" fmla="*/ 225607332 w 169"/>
                  <a:gd name="T7" fmla="*/ 0 h 138"/>
                  <a:gd name="T8" fmla="*/ 33373797 w 169"/>
                  <a:gd name="T9" fmla="*/ 59549656 h 1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138"/>
                  <a:gd name="T17" fmla="*/ 169 w 169"/>
                  <a:gd name="T18" fmla="*/ 138 h 1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138">
                    <a:moveTo>
                      <a:pt x="25" y="45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5" y="135"/>
                      <a:pt x="11" y="136"/>
                      <a:pt x="16" y="138"/>
                    </a:cubicBezTo>
                    <a:cubicBezTo>
                      <a:pt x="169" y="0"/>
                      <a:pt x="169" y="0"/>
                      <a:pt x="169" y="0"/>
                    </a:cubicBezTo>
                    <a:lnTo>
                      <a:pt x="25" y="4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Freeform 1319"/>
              <p:cNvSpPr>
                <a:spLocks noChangeArrowheads="1"/>
              </p:cNvSpPr>
              <p:nvPr/>
            </p:nvSpPr>
            <p:spPr bwMode="auto">
              <a:xfrm>
                <a:off x="635000" y="928687"/>
                <a:ext cx="203200" cy="188912"/>
              </a:xfrm>
              <a:custGeom>
                <a:avLst/>
                <a:gdLst>
                  <a:gd name="T0" fmla="*/ 57964388 w 128"/>
                  <a:gd name="T1" fmla="*/ 299897006 h 119"/>
                  <a:gd name="T2" fmla="*/ 322580000 w 128"/>
                  <a:gd name="T3" fmla="*/ 216732864 h 119"/>
                  <a:gd name="T4" fmla="*/ 0 w 128"/>
                  <a:gd name="T5" fmla="*/ 0 h 119"/>
                  <a:gd name="T6" fmla="*/ 57964388 w 128"/>
                  <a:gd name="T7" fmla="*/ 299897006 h 11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8"/>
                  <a:gd name="T13" fmla="*/ 0 h 119"/>
                  <a:gd name="T14" fmla="*/ 128 w 128"/>
                  <a:gd name="T15" fmla="*/ 119 h 11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8" h="119">
                    <a:moveTo>
                      <a:pt x="23" y="119"/>
                    </a:moveTo>
                    <a:lnTo>
                      <a:pt x="128" y="86"/>
                    </a:lnTo>
                    <a:lnTo>
                      <a:pt x="0" y="0"/>
                    </a:lnTo>
                    <a:lnTo>
                      <a:pt x="23" y="119"/>
                    </a:ln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Freeform 1320"/>
              <p:cNvSpPr>
                <a:spLocks noChangeArrowheads="1"/>
              </p:cNvSpPr>
              <p:nvPr/>
            </p:nvSpPr>
            <p:spPr bwMode="auto">
              <a:xfrm>
                <a:off x="463550" y="1117599"/>
                <a:ext cx="207963" cy="103187"/>
              </a:xfrm>
              <a:custGeom>
                <a:avLst/>
                <a:gdLst>
                  <a:gd name="T0" fmla="*/ 0 w 181"/>
                  <a:gd name="T1" fmla="*/ 37637748 h 89"/>
                  <a:gd name="T2" fmla="*/ 205939669 w 181"/>
                  <a:gd name="T3" fmla="*/ 119635472 h 89"/>
                  <a:gd name="T4" fmla="*/ 238942593 w 181"/>
                  <a:gd name="T5" fmla="*/ 0 h 89"/>
                  <a:gd name="T6" fmla="*/ 0 w 181"/>
                  <a:gd name="T7" fmla="*/ 37637748 h 8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1"/>
                  <a:gd name="T13" fmla="*/ 0 h 89"/>
                  <a:gd name="T14" fmla="*/ 181 w 181"/>
                  <a:gd name="T15" fmla="*/ 89 h 8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1" h="89">
                    <a:moveTo>
                      <a:pt x="0" y="28"/>
                    </a:moveTo>
                    <a:cubicBezTo>
                      <a:pt x="41" y="51"/>
                      <a:pt x="93" y="71"/>
                      <a:pt x="156" y="89"/>
                    </a:cubicBezTo>
                    <a:cubicBezTo>
                      <a:pt x="181" y="0"/>
                      <a:pt x="181" y="0"/>
                      <a:pt x="181" y="0"/>
                    </a:cubicBez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Freeform 1321"/>
              <p:cNvSpPr>
                <a:spLocks noChangeArrowheads="1"/>
              </p:cNvSpPr>
              <p:nvPr/>
            </p:nvSpPr>
            <p:spPr bwMode="auto">
              <a:xfrm>
                <a:off x="400050" y="928687"/>
                <a:ext cx="271463" cy="220662"/>
              </a:xfrm>
              <a:custGeom>
                <a:avLst/>
                <a:gdLst>
                  <a:gd name="T0" fmla="*/ 269914741 w 236"/>
                  <a:gd name="T1" fmla="*/ 0 h 191"/>
                  <a:gd name="T2" fmla="*/ 0 w 236"/>
                  <a:gd name="T3" fmla="*/ 201541811 h 191"/>
                  <a:gd name="T4" fmla="*/ 72771639 w 236"/>
                  <a:gd name="T5" fmla="*/ 254930462 h 191"/>
                  <a:gd name="T6" fmla="*/ 312254917 w 236"/>
                  <a:gd name="T7" fmla="*/ 217558868 h 191"/>
                  <a:gd name="T8" fmla="*/ 269914741 w 236"/>
                  <a:gd name="T9" fmla="*/ 0 h 19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6"/>
                  <a:gd name="T16" fmla="*/ 0 h 191"/>
                  <a:gd name="T17" fmla="*/ 236 w 236"/>
                  <a:gd name="T18" fmla="*/ 191 h 19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6" h="191">
                    <a:moveTo>
                      <a:pt x="20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14" y="165"/>
                      <a:pt x="33" y="178"/>
                      <a:pt x="55" y="191"/>
                    </a:cubicBezTo>
                    <a:cubicBezTo>
                      <a:pt x="236" y="163"/>
                      <a:pt x="236" y="163"/>
                      <a:pt x="236" y="163"/>
                    </a:cubicBez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2F6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Freeform 1322"/>
              <p:cNvSpPr>
                <a:spLocks noChangeArrowheads="1"/>
              </p:cNvSpPr>
              <p:nvPr/>
            </p:nvSpPr>
            <p:spPr bwMode="auto">
              <a:xfrm>
                <a:off x="1049338" y="1246187"/>
                <a:ext cx="220663" cy="47625"/>
              </a:xfrm>
              <a:custGeom>
                <a:avLst/>
                <a:gdLst>
                  <a:gd name="T0" fmla="*/ 0 w 191"/>
                  <a:gd name="T1" fmla="*/ 44525890 h 41"/>
                  <a:gd name="T2" fmla="*/ 254932773 w 191"/>
                  <a:gd name="T3" fmla="*/ 55320503 h 41"/>
                  <a:gd name="T4" fmla="*/ 140146422 w 191"/>
                  <a:gd name="T5" fmla="*/ 0 h 41"/>
                  <a:gd name="T6" fmla="*/ 0 w 191"/>
                  <a:gd name="T7" fmla="*/ 44525890 h 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1"/>
                  <a:gd name="T13" fmla="*/ 0 h 41"/>
                  <a:gd name="T14" fmla="*/ 191 w 191"/>
                  <a:gd name="T15" fmla="*/ 41 h 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1" h="41">
                    <a:moveTo>
                      <a:pt x="0" y="33"/>
                    </a:moveTo>
                    <a:cubicBezTo>
                      <a:pt x="61" y="38"/>
                      <a:pt x="125" y="40"/>
                      <a:pt x="191" y="41"/>
                    </a:cubicBezTo>
                    <a:cubicBezTo>
                      <a:pt x="105" y="0"/>
                      <a:pt x="105" y="0"/>
                      <a:pt x="105" y="0"/>
                    </a:cubicBez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Freeform 1323"/>
              <p:cNvSpPr>
                <a:spLocks noChangeArrowheads="1"/>
              </p:cNvSpPr>
              <p:nvPr/>
            </p:nvSpPr>
            <p:spPr bwMode="auto">
              <a:xfrm>
                <a:off x="1171575" y="1216024"/>
                <a:ext cx="184150" cy="77787"/>
              </a:xfrm>
              <a:custGeom>
                <a:avLst/>
                <a:gdLst>
                  <a:gd name="T0" fmla="*/ 0 w 160"/>
                  <a:gd name="T1" fmla="*/ 35045946 h 67"/>
                  <a:gd name="T2" fmla="*/ 113920945 w 160"/>
                  <a:gd name="T3" fmla="*/ 90310707 h 67"/>
                  <a:gd name="T4" fmla="*/ 121868168 w 160"/>
                  <a:gd name="T5" fmla="*/ 90310707 h 67"/>
                  <a:gd name="T6" fmla="*/ 180153945 w 160"/>
                  <a:gd name="T7" fmla="*/ 88962786 h 67"/>
                  <a:gd name="T8" fmla="*/ 211945141 w 160"/>
                  <a:gd name="T9" fmla="*/ 0 h 67"/>
                  <a:gd name="T10" fmla="*/ 0 w 160"/>
                  <a:gd name="T11" fmla="*/ 35045946 h 6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"/>
                  <a:gd name="T19" fmla="*/ 0 h 67"/>
                  <a:gd name="T20" fmla="*/ 160 w 160"/>
                  <a:gd name="T21" fmla="*/ 67 h 6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" h="67">
                    <a:moveTo>
                      <a:pt x="0" y="26"/>
                    </a:moveTo>
                    <a:cubicBezTo>
                      <a:pt x="86" y="67"/>
                      <a:pt x="86" y="67"/>
                      <a:pt x="86" y="67"/>
                    </a:cubicBezTo>
                    <a:cubicBezTo>
                      <a:pt x="88" y="67"/>
                      <a:pt x="90" y="67"/>
                      <a:pt x="92" y="67"/>
                    </a:cubicBezTo>
                    <a:cubicBezTo>
                      <a:pt x="107" y="67"/>
                      <a:pt x="121" y="66"/>
                      <a:pt x="136" y="66"/>
                    </a:cubicBezTo>
                    <a:cubicBezTo>
                      <a:pt x="160" y="0"/>
                      <a:pt x="160" y="0"/>
                      <a:pt x="160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Freeform 1324"/>
              <p:cNvSpPr>
                <a:spLocks noChangeArrowheads="1"/>
              </p:cNvSpPr>
              <p:nvPr/>
            </p:nvSpPr>
            <p:spPr bwMode="auto">
              <a:xfrm>
                <a:off x="1328738" y="1216024"/>
                <a:ext cx="277813" cy="76200"/>
              </a:xfrm>
              <a:custGeom>
                <a:avLst/>
                <a:gdLst>
                  <a:gd name="T0" fmla="*/ 0 w 241"/>
                  <a:gd name="T1" fmla="*/ 87976364 h 66"/>
                  <a:gd name="T2" fmla="*/ 320249224 w 241"/>
                  <a:gd name="T3" fmla="*/ 67981945 h 66"/>
                  <a:gd name="T4" fmla="*/ 31892010 w 241"/>
                  <a:gd name="T5" fmla="*/ 0 h 66"/>
                  <a:gd name="T6" fmla="*/ 0 w 241"/>
                  <a:gd name="T7" fmla="*/ 87976364 h 6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41"/>
                  <a:gd name="T13" fmla="*/ 0 h 66"/>
                  <a:gd name="T14" fmla="*/ 241 w 241"/>
                  <a:gd name="T15" fmla="*/ 66 h 6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41" h="66">
                    <a:moveTo>
                      <a:pt x="0" y="66"/>
                    </a:moveTo>
                    <a:cubicBezTo>
                      <a:pt x="84" y="65"/>
                      <a:pt x="165" y="60"/>
                      <a:pt x="241" y="51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C10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Freeform 1325"/>
              <p:cNvSpPr>
                <a:spLocks noChangeArrowheads="1"/>
              </p:cNvSpPr>
              <p:nvPr/>
            </p:nvSpPr>
            <p:spPr bwMode="auto">
              <a:xfrm>
                <a:off x="1725613" y="1117599"/>
                <a:ext cx="358775" cy="119062"/>
              </a:xfrm>
              <a:custGeom>
                <a:avLst/>
                <a:gdLst>
                  <a:gd name="T0" fmla="*/ 134413727 w 311"/>
                  <a:gd name="T1" fmla="*/ 136305383 h 104"/>
                  <a:gd name="T2" fmla="*/ 413889070 w 311"/>
                  <a:gd name="T3" fmla="*/ 40629908 h 104"/>
                  <a:gd name="T4" fmla="*/ 0 w 311"/>
                  <a:gd name="T5" fmla="*/ 0 h 104"/>
                  <a:gd name="T6" fmla="*/ 134413727 w 311"/>
                  <a:gd name="T7" fmla="*/ 136305383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1"/>
                  <a:gd name="T13" fmla="*/ 0 h 104"/>
                  <a:gd name="T14" fmla="*/ 311 w 311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1" h="104">
                    <a:moveTo>
                      <a:pt x="101" y="104"/>
                    </a:moveTo>
                    <a:cubicBezTo>
                      <a:pt x="188" y="84"/>
                      <a:pt x="259" y="59"/>
                      <a:pt x="311" y="3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01" y="104"/>
                    </a:ln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Freeform 1326"/>
              <p:cNvSpPr>
                <a:spLocks noChangeArrowheads="1"/>
              </p:cNvSpPr>
              <p:nvPr/>
            </p:nvSpPr>
            <p:spPr bwMode="auto">
              <a:xfrm>
                <a:off x="2085975" y="811212"/>
                <a:ext cx="106363" cy="315912"/>
              </a:xfrm>
              <a:custGeom>
                <a:avLst/>
                <a:gdLst>
                  <a:gd name="T0" fmla="*/ 0 w 91"/>
                  <a:gd name="T1" fmla="*/ 34816280 h 273"/>
                  <a:gd name="T2" fmla="*/ 49181784 w 91"/>
                  <a:gd name="T3" fmla="*/ 365569201 h 273"/>
                  <a:gd name="T4" fmla="*/ 124319646 w 91"/>
                  <a:gd name="T5" fmla="*/ 251747148 h 273"/>
                  <a:gd name="T6" fmla="*/ 117489037 w 91"/>
                  <a:gd name="T7" fmla="*/ 216930869 h 273"/>
                  <a:gd name="T8" fmla="*/ 117489037 w 91"/>
                  <a:gd name="T9" fmla="*/ 216930869 h 273"/>
                  <a:gd name="T10" fmla="*/ 49181784 w 91"/>
                  <a:gd name="T11" fmla="*/ 44189493 h 273"/>
                  <a:gd name="T12" fmla="*/ 19126639 w 91"/>
                  <a:gd name="T13" fmla="*/ 0 h 273"/>
                  <a:gd name="T14" fmla="*/ 0 w 91"/>
                  <a:gd name="T15" fmla="*/ 34816280 h 27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1"/>
                  <a:gd name="T25" fmla="*/ 0 h 273"/>
                  <a:gd name="T26" fmla="*/ 91 w 91"/>
                  <a:gd name="T27" fmla="*/ 273 h 27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1" h="273">
                    <a:moveTo>
                      <a:pt x="0" y="26"/>
                    </a:moveTo>
                    <a:cubicBezTo>
                      <a:pt x="36" y="273"/>
                      <a:pt x="36" y="273"/>
                      <a:pt x="36" y="273"/>
                    </a:cubicBezTo>
                    <a:cubicBezTo>
                      <a:pt x="71" y="247"/>
                      <a:pt x="91" y="218"/>
                      <a:pt x="91" y="188"/>
                    </a:cubicBezTo>
                    <a:cubicBezTo>
                      <a:pt x="91" y="179"/>
                      <a:pt x="89" y="171"/>
                      <a:pt x="86" y="162"/>
                    </a:cubicBezTo>
                    <a:cubicBezTo>
                      <a:pt x="86" y="162"/>
                      <a:pt x="86" y="162"/>
                      <a:pt x="86" y="162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2" y="9"/>
                      <a:pt x="7" y="18"/>
                      <a:pt x="0" y="26"/>
                    </a:cubicBezTo>
                    <a:close/>
                  </a:path>
                </a:pathLst>
              </a:custGeom>
              <a:solidFill>
                <a:srgbClr val="2F6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6" name="Freeform 1327"/>
              <p:cNvSpPr>
                <a:spLocks noChangeArrowheads="1"/>
              </p:cNvSpPr>
              <p:nvPr/>
            </p:nvSpPr>
            <p:spPr bwMode="auto">
              <a:xfrm>
                <a:off x="1725613" y="841374"/>
                <a:ext cx="403225" cy="311150"/>
              </a:xfrm>
              <a:custGeom>
                <a:avLst/>
                <a:gdLst>
                  <a:gd name="T0" fmla="*/ 359083994 w 349"/>
                  <a:gd name="T1" fmla="*/ 45153627 h 270"/>
                  <a:gd name="T2" fmla="*/ 220255591 w 349"/>
                  <a:gd name="T3" fmla="*/ 102258871 h 270"/>
                  <a:gd name="T4" fmla="*/ 0 w 349"/>
                  <a:gd name="T5" fmla="*/ 317401810 h 270"/>
                  <a:gd name="T6" fmla="*/ 415149599 w 349"/>
                  <a:gd name="T7" fmla="*/ 358571565 h 270"/>
                  <a:gd name="T8" fmla="*/ 465875073 w 349"/>
                  <a:gd name="T9" fmla="*/ 328027006 h 270"/>
                  <a:gd name="T10" fmla="*/ 417819665 w 349"/>
                  <a:gd name="T11" fmla="*/ 0 h 270"/>
                  <a:gd name="T12" fmla="*/ 359083994 w 349"/>
                  <a:gd name="T13" fmla="*/ 45153627 h 27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49"/>
                  <a:gd name="T22" fmla="*/ 0 h 270"/>
                  <a:gd name="T23" fmla="*/ 349 w 349"/>
                  <a:gd name="T24" fmla="*/ 270 h 27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49" h="270">
                    <a:moveTo>
                      <a:pt x="269" y="34"/>
                    </a:moveTo>
                    <a:cubicBezTo>
                      <a:pt x="242" y="50"/>
                      <a:pt x="207" y="64"/>
                      <a:pt x="165" y="7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311" y="270"/>
                      <a:pt x="311" y="270"/>
                      <a:pt x="311" y="270"/>
                    </a:cubicBezTo>
                    <a:cubicBezTo>
                      <a:pt x="325" y="262"/>
                      <a:pt x="338" y="255"/>
                      <a:pt x="349" y="247"/>
                    </a:cubicBezTo>
                    <a:cubicBezTo>
                      <a:pt x="313" y="0"/>
                      <a:pt x="313" y="0"/>
                      <a:pt x="313" y="0"/>
                    </a:cubicBezTo>
                    <a:cubicBezTo>
                      <a:pt x="303" y="12"/>
                      <a:pt x="288" y="23"/>
                      <a:pt x="269" y="34"/>
                    </a:cubicBez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Rectangle 1328"/>
              <p:cNvSpPr>
                <a:spLocks noChangeArrowheads="1"/>
              </p:cNvSpPr>
              <p:nvPr/>
            </p:nvSpPr>
            <p:spPr bwMode="auto">
              <a:xfrm>
                <a:off x="635000" y="928687"/>
                <a:ext cx="1588" cy="1587"/>
              </a:xfrm>
              <a:prstGeom prst="rect">
                <a:avLst/>
              </a:prstGeom>
              <a:solidFill>
                <a:srgbClr val="2F6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zh-CN">
                  <a:solidFill>
                    <a:srgbClr val="00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58" name="Freeform 1329"/>
              <p:cNvSpPr>
                <a:spLocks noChangeArrowheads="1"/>
              </p:cNvSpPr>
              <p:nvPr/>
            </p:nvSpPr>
            <p:spPr bwMode="auto">
              <a:xfrm>
                <a:off x="635000" y="928687"/>
                <a:ext cx="1588" cy="1"/>
              </a:xfrm>
              <a:custGeom>
                <a:avLst/>
                <a:gdLst>
                  <a:gd name="T0" fmla="*/ 2521744 w 1"/>
                  <a:gd name="T1" fmla="*/ 0 h 1"/>
                  <a:gd name="T2" fmla="*/ 2521744 w 1"/>
                  <a:gd name="T3" fmla="*/ 0 h 1"/>
                  <a:gd name="T4" fmla="*/ 0 w 1"/>
                  <a:gd name="T5" fmla="*/ 0 h 1"/>
                  <a:gd name="T6" fmla="*/ 2521744 w 1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"/>
                  <a:gd name="T13" fmla="*/ 0 h 1"/>
                  <a:gd name="T14" fmla="*/ 1 w 1"/>
                  <a:gd name="T15" fmla="*/ 1 h 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" h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Freeform 1330"/>
              <p:cNvSpPr>
                <a:spLocks noChangeArrowheads="1"/>
              </p:cNvSpPr>
              <p:nvPr/>
            </p:nvSpPr>
            <p:spPr bwMode="auto">
              <a:xfrm>
                <a:off x="1244600" y="1065212"/>
                <a:ext cx="369888" cy="150812"/>
              </a:xfrm>
              <a:custGeom>
                <a:avLst/>
                <a:gdLst>
                  <a:gd name="T0" fmla="*/ 0 w 233"/>
                  <a:gd name="T1" fmla="*/ 0 h 95"/>
                  <a:gd name="T2" fmla="*/ 176411176 w 233"/>
                  <a:gd name="T3" fmla="*/ 239413256 h 95"/>
                  <a:gd name="T4" fmla="*/ 587197994 w 233"/>
                  <a:gd name="T5" fmla="*/ 32761129 h 95"/>
                  <a:gd name="T6" fmla="*/ 0 w 233"/>
                  <a:gd name="T7" fmla="*/ 0 h 9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3"/>
                  <a:gd name="T13" fmla="*/ 0 h 95"/>
                  <a:gd name="T14" fmla="*/ 233 w 233"/>
                  <a:gd name="T15" fmla="*/ 95 h 9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3" h="95">
                    <a:moveTo>
                      <a:pt x="0" y="0"/>
                    </a:moveTo>
                    <a:lnTo>
                      <a:pt x="70" y="95"/>
                    </a:lnTo>
                    <a:lnTo>
                      <a:pt x="233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Freeform 1331"/>
              <p:cNvSpPr>
                <a:spLocks noChangeArrowheads="1"/>
              </p:cNvSpPr>
              <p:nvPr/>
            </p:nvSpPr>
            <p:spPr bwMode="auto">
              <a:xfrm>
                <a:off x="1244600" y="1003299"/>
                <a:ext cx="369888" cy="82550"/>
              </a:xfrm>
              <a:custGeom>
                <a:avLst/>
                <a:gdLst>
                  <a:gd name="T0" fmla="*/ 427553539 w 320"/>
                  <a:gd name="T1" fmla="*/ 94645868 h 72"/>
                  <a:gd name="T2" fmla="*/ 197743281 w 320"/>
                  <a:gd name="T3" fmla="*/ 0 h 72"/>
                  <a:gd name="T4" fmla="*/ 89518676 w 320"/>
                  <a:gd name="T5" fmla="*/ 2628988 h 72"/>
                  <a:gd name="T6" fmla="*/ 0 w 320"/>
                  <a:gd name="T7" fmla="*/ 70984974 h 72"/>
                  <a:gd name="T8" fmla="*/ 427553539 w 320"/>
                  <a:gd name="T9" fmla="*/ 94645868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"/>
                  <a:gd name="T16" fmla="*/ 0 h 72"/>
                  <a:gd name="T17" fmla="*/ 320 w 320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" h="72">
                    <a:moveTo>
                      <a:pt x="320" y="72"/>
                    </a:moveTo>
                    <a:cubicBezTo>
                      <a:pt x="148" y="0"/>
                      <a:pt x="148" y="0"/>
                      <a:pt x="148" y="0"/>
                    </a:cubicBezTo>
                    <a:cubicBezTo>
                      <a:pt x="121" y="1"/>
                      <a:pt x="94" y="1"/>
                      <a:pt x="67" y="2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320" y="72"/>
                    </a:lnTo>
                    <a:close/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Freeform 1332"/>
              <p:cNvSpPr>
                <a:spLocks noChangeArrowheads="1"/>
              </p:cNvSpPr>
              <p:nvPr/>
            </p:nvSpPr>
            <p:spPr bwMode="auto">
              <a:xfrm>
                <a:off x="1355725" y="1085849"/>
                <a:ext cx="369888" cy="130175"/>
              </a:xfrm>
              <a:custGeom>
                <a:avLst/>
                <a:gdLst>
                  <a:gd name="T0" fmla="*/ 0 w 233"/>
                  <a:gd name="T1" fmla="*/ 206652813 h 82"/>
                  <a:gd name="T2" fmla="*/ 587197994 w 233"/>
                  <a:gd name="T3" fmla="*/ 50403125 h 82"/>
                  <a:gd name="T4" fmla="*/ 410786818 w 233"/>
                  <a:gd name="T5" fmla="*/ 0 h 82"/>
                  <a:gd name="T6" fmla="*/ 0 w 233"/>
                  <a:gd name="T7" fmla="*/ 206652813 h 8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33"/>
                  <a:gd name="T13" fmla="*/ 0 h 82"/>
                  <a:gd name="T14" fmla="*/ 233 w 233"/>
                  <a:gd name="T15" fmla="*/ 82 h 8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33" h="82">
                    <a:moveTo>
                      <a:pt x="0" y="82"/>
                    </a:moveTo>
                    <a:lnTo>
                      <a:pt x="233" y="20"/>
                    </a:lnTo>
                    <a:lnTo>
                      <a:pt x="163" y="0"/>
                    </a:lnTo>
                    <a:lnTo>
                      <a:pt x="0" y="82"/>
                    </a:lnTo>
                    <a:close/>
                  </a:path>
                </a:pathLst>
              </a:custGeom>
              <a:solidFill>
                <a:srgbClr val="2F6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" name="Freeform 1333"/>
              <p:cNvSpPr>
                <a:spLocks noChangeArrowheads="1"/>
              </p:cNvSpPr>
              <p:nvPr/>
            </p:nvSpPr>
            <p:spPr bwMode="auto">
              <a:xfrm>
                <a:off x="1416050" y="985837"/>
                <a:ext cx="206375" cy="100012"/>
              </a:xfrm>
              <a:custGeom>
                <a:avLst/>
                <a:gdLst>
                  <a:gd name="T0" fmla="*/ 237936540 w 179"/>
                  <a:gd name="T1" fmla="*/ 0 h 86"/>
                  <a:gd name="T2" fmla="*/ 0 w 179"/>
                  <a:gd name="T3" fmla="*/ 18933667 h 86"/>
                  <a:gd name="T4" fmla="*/ 228631218 w 179"/>
                  <a:gd name="T5" fmla="*/ 116306978 h 86"/>
                  <a:gd name="T6" fmla="*/ 237936540 w 179"/>
                  <a:gd name="T7" fmla="*/ 0 h 8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9"/>
                  <a:gd name="T13" fmla="*/ 0 h 86"/>
                  <a:gd name="T14" fmla="*/ 179 w 179"/>
                  <a:gd name="T15" fmla="*/ 86 h 8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9" h="86">
                    <a:moveTo>
                      <a:pt x="179" y="0"/>
                    </a:moveTo>
                    <a:cubicBezTo>
                      <a:pt x="123" y="6"/>
                      <a:pt x="63" y="11"/>
                      <a:pt x="0" y="14"/>
                    </a:cubicBezTo>
                    <a:cubicBezTo>
                      <a:pt x="172" y="86"/>
                      <a:pt x="172" y="86"/>
                      <a:pt x="172" y="86"/>
                    </a:cubicBez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Freeform 1334"/>
              <p:cNvSpPr>
                <a:spLocks noChangeArrowheads="1"/>
              </p:cNvSpPr>
              <p:nvPr/>
            </p:nvSpPr>
            <p:spPr bwMode="auto">
              <a:xfrm>
                <a:off x="1614488" y="957262"/>
                <a:ext cx="188913" cy="128587"/>
              </a:xfrm>
              <a:custGeom>
                <a:avLst/>
                <a:gdLst>
                  <a:gd name="T0" fmla="*/ 218945531 w 163"/>
                  <a:gd name="T1" fmla="*/ 0 h 111"/>
                  <a:gd name="T2" fmla="*/ 9402768 w 163"/>
                  <a:gd name="T3" fmla="*/ 33549623 h 111"/>
                  <a:gd name="T4" fmla="*/ 0 w 163"/>
                  <a:gd name="T5" fmla="*/ 148960510 h 111"/>
                  <a:gd name="T6" fmla="*/ 218945531 w 163"/>
                  <a:gd name="T7" fmla="*/ 0 h 1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3"/>
                  <a:gd name="T13" fmla="*/ 0 h 111"/>
                  <a:gd name="T14" fmla="*/ 163 w 163"/>
                  <a:gd name="T15" fmla="*/ 111 h 1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3" h="111">
                    <a:moveTo>
                      <a:pt x="163" y="0"/>
                    </a:moveTo>
                    <a:cubicBezTo>
                      <a:pt x="116" y="10"/>
                      <a:pt x="63" y="18"/>
                      <a:pt x="7" y="25"/>
                    </a:cubicBezTo>
                    <a:cubicBezTo>
                      <a:pt x="0" y="111"/>
                      <a:pt x="0" y="111"/>
                      <a:pt x="0" y="111"/>
                    </a:cubicBez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Freeform 1335"/>
              <p:cNvSpPr>
                <a:spLocks noChangeArrowheads="1"/>
              </p:cNvSpPr>
              <p:nvPr/>
            </p:nvSpPr>
            <p:spPr bwMode="auto">
              <a:xfrm>
                <a:off x="1614488" y="930274"/>
                <a:ext cx="301625" cy="187325"/>
              </a:xfrm>
              <a:custGeom>
                <a:avLst/>
                <a:gdLst>
                  <a:gd name="T0" fmla="*/ 128211427 w 261"/>
                  <a:gd name="T1" fmla="*/ 216608985 h 162"/>
                  <a:gd name="T2" fmla="*/ 348573336 w 261"/>
                  <a:gd name="T3" fmla="*/ 0 h 162"/>
                  <a:gd name="T4" fmla="*/ 217691199 w 261"/>
                  <a:gd name="T5" fmla="*/ 32090391 h 162"/>
                  <a:gd name="T6" fmla="*/ 0 w 261"/>
                  <a:gd name="T7" fmla="*/ 180507295 h 162"/>
                  <a:gd name="T8" fmla="*/ 128211427 w 261"/>
                  <a:gd name="T9" fmla="*/ 216608985 h 1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1"/>
                  <a:gd name="T16" fmla="*/ 0 h 162"/>
                  <a:gd name="T17" fmla="*/ 261 w 261"/>
                  <a:gd name="T18" fmla="*/ 162 h 1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1" h="162">
                    <a:moveTo>
                      <a:pt x="96" y="162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32" y="9"/>
                      <a:pt x="199" y="17"/>
                      <a:pt x="163" y="24"/>
                    </a:cubicBezTo>
                    <a:cubicBezTo>
                      <a:pt x="0" y="135"/>
                      <a:pt x="0" y="135"/>
                      <a:pt x="0" y="135"/>
                    </a:cubicBezTo>
                    <a:lnTo>
                      <a:pt x="96" y="16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Freeform 1336"/>
              <p:cNvSpPr>
                <a:spLocks noChangeArrowheads="1"/>
              </p:cNvSpPr>
              <p:nvPr/>
            </p:nvSpPr>
            <p:spPr bwMode="auto">
              <a:xfrm>
                <a:off x="2100263" y="777874"/>
                <a:ext cx="28575" cy="71437"/>
              </a:xfrm>
              <a:custGeom>
                <a:avLst/>
                <a:gdLst>
                  <a:gd name="T0" fmla="*/ 5670947 w 24"/>
                  <a:gd name="T1" fmla="*/ 23896829 h 62"/>
                  <a:gd name="T2" fmla="*/ 2834878 w 24"/>
                  <a:gd name="T3" fmla="*/ 38499934 h 62"/>
                  <a:gd name="T4" fmla="*/ 34022109 w 24"/>
                  <a:gd name="T5" fmla="*/ 82310403 h 62"/>
                  <a:gd name="T6" fmla="*/ 0 w 24"/>
                  <a:gd name="T7" fmla="*/ 0 h 62"/>
                  <a:gd name="T8" fmla="*/ 5670947 w 24"/>
                  <a:gd name="T9" fmla="*/ 23896829 h 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"/>
                  <a:gd name="T16" fmla="*/ 0 h 62"/>
                  <a:gd name="T17" fmla="*/ 24 w 24"/>
                  <a:gd name="T18" fmla="*/ 62 h 6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" h="62">
                    <a:moveTo>
                      <a:pt x="4" y="18"/>
                    </a:moveTo>
                    <a:cubicBezTo>
                      <a:pt x="4" y="21"/>
                      <a:pt x="3" y="25"/>
                      <a:pt x="2" y="29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4" y="12"/>
                      <a:pt x="4" y="18"/>
                    </a:cubicBez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bevel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66" name="任意多边形 98"/>
          <p:cNvSpPr>
            <a:spLocks noChangeArrowheads="1"/>
          </p:cNvSpPr>
          <p:nvPr/>
        </p:nvSpPr>
        <p:spPr bwMode="auto">
          <a:xfrm>
            <a:off x="3715403" y="2356325"/>
            <a:ext cx="1746647" cy="360759"/>
          </a:xfrm>
          <a:custGeom>
            <a:avLst/>
            <a:gdLst>
              <a:gd name="T0" fmla="*/ 0 w 2541974"/>
              <a:gd name="T1" fmla="*/ 0 h 636814"/>
              <a:gd name="T2" fmla="*/ 2133619 w 2541974"/>
              <a:gd name="T3" fmla="*/ 0 h 636814"/>
              <a:gd name="T4" fmla="*/ 1991723 w 2541974"/>
              <a:gd name="T5" fmla="*/ 181664 h 636814"/>
              <a:gd name="T6" fmla="*/ 2133619 w 2541974"/>
              <a:gd name="T7" fmla="*/ 363328 h 636814"/>
              <a:gd name="T8" fmla="*/ 0 w 2541974"/>
              <a:gd name="T9" fmla="*/ 363328 h 636814"/>
              <a:gd name="T10" fmla="*/ 141809 w 2541974"/>
              <a:gd name="T11" fmla="*/ 181664 h 6368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41974"/>
              <a:gd name="T19" fmla="*/ 0 h 636814"/>
              <a:gd name="T20" fmla="*/ 2541974 w 2541974"/>
              <a:gd name="T21" fmla="*/ 636814 h 63681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41974" h="636814">
                <a:moveTo>
                  <a:pt x="0" y="0"/>
                </a:moveTo>
                <a:lnTo>
                  <a:pt x="2541974" y="0"/>
                </a:lnTo>
                <a:lnTo>
                  <a:pt x="2372921" y="318407"/>
                </a:lnTo>
                <a:lnTo>
                  <a:pt x="2541974" y="636814"/>
                </a:lnTo>
                <a:lnTo>
                  <a:pt x="0" y="636814"/>
                </a:lnTo>
                <a:lnTo>
                  <a:pt x="168950" y="31840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print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谢谢聆听</a:t>
            </a:r>
          </a:p>
        </p:txBody>
      </p:sp>
      <p:pic>
        <p:nvPicPr>
          <p:cNvPr id="67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8438"/>
            <a:ext cx="1547664" cy="395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600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2195739" y="141482"/>
            <a:ext cx="6768877" cy="368300"/>
          </a:xfrm>
        </p:spPr>
        <p:txBody>
          <a:bodyPr/>
          <a:lstStyle/>
          <a:p>
            <a:r>
              <a:rPr lang="zh-CN" altLang="en-US" dirty="0"/>
              <a:t>本单元知识目标</a:t>
            </a:r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理解对象序列化和反序列化的概念 。</a:t>
            </a:r>
          </a:p>
          <a:p>
            <a:r>
              <a:rPr lang="zh-CN" altLang="zh-CN" dirty="0"/>
              <a:t>理解</a:t>
            </a:r>
            <a:r>
              <a:rPr lang="en-US" altLang="zh-CN" dirty="0"/>
              <a:t>NIO</a:t>
            </a:r>
            <a:r>
              <a:rPr lang="zh-CN" altLang="zh-CN" dirty="0"/>
              <a:t>和</a:t>
            </a:r>
            <a:r>
              <a:rPr lang="en-US" altLang="zh-CN" dirty="0"/>
              <a:t>BIO</a:t>
            </a:r>
            <a:r>
              <a:rPr lang="zh-CN" altLang="zh-CN" dirty="0"/>
              <a:t>的区别 </a:t>
            </a:r>
            <a:r>
              <a:rPr lang="zh-CN" altLang="en-US" dirty="0"/>
              <a:t>。</a:t>
            </a:r>
          </a:p>
          <a:p>
            <a:r>
              <a:rPr lang="zh-CN" altLang="zh-CN" dirty="0"/>
              <a:t>理解字符集的作用 </a:t>
            </a:r>
            <a:r>
              <a:rPr lang="zh-CN" altLang="en-US" dirty="0"/>
              <a:t>。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46" y="1316346"/>
            <a:ext cx="440882" cy="34396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36" y="1330897"/>
            <a:ext cx="440882" cy="35536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46" y="887718"/>
            <a:ext cx="440882" cy="34396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36" y="901765"/>
            <a:ext cx="440882" cy="35536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46" y="1744974"/>
            <a:ext cx="440882" cy="343964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2195739" y="141998"/>
            <a:ext cx="6768877" cy="368300"/>
          </a:xfrm>
        </p:spPr>
        <p:txBody>
          <a:bodyPr anchor="ctr"/>
          <a:lstStyle/>
          <a:p>
            <a:r>
              <a:rPr lang="zh-CN" altLang="en-US" dirty="0"/>
              <a:t>本单元能力目标</a:t>
            </a:r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>
          <a:xfrm>
            <a:off x="323528" y="843558"/>
            <a:ext cx="8352928" cy="3960440"/>
          </a:xfrm>
        </p:spPr>
        <p:txBody>
          <a:bodyPr/>
          <a:lstStyle/>
          <a:p>
            <a:r>
              <a:rPr lang="zh-CN" altLang="zh-CN" dirty="0"/>
              <a:t>能够通过对象流实现对象的序列化和反序列化 </a:t>
            </a:r>
            <a:r>
              <a:rPr lang="zh-CN" altLang="en-US" dirty="0">
                <a:sym typeface="+mn-ea"/>
              </a:rPr>
              <a:t>。</a:t>
            </a:r>
          </a:p>
          <a:p>
            <a:r>
              <a:rPr lang="zh-CN" altLang="zh-CN" dirty="0"/>
              <a:t>能够通过</a:t>
            </a:r>
            <a:r>
              <a:rPr lang="en-US" altLang="zh-CN" dirty="0"/>
              <a:t>Properties</a:t>
            </a:r>
            <a:r>
              <a:rPr lang="zh-CN" altLang="zh-CN" dirty="0"/>
              <a:t>类实现配置文件的读写 </a:t>
            </a:r>
            <a:r>
              <a:rPr lang="zh-CN" altLang="en-US" dirty="0">
                <a:sym typeface="+mn-ea"/>
              </a:rPr>
              <a:t>。</a:t>
            </a:r>
          </a:p>
          <a:p>
            <a:r>
              <a:rPr lang="zh-CN" altLang="zh-CN" dirty="0"/>
              <a:t>能够通过</a:t>
            </a:r>
            <a:r>
              <a:rPr lang="en-US" altLang="zh-CN" dirty="0" err="1"/>
              <a:t>RandomAccessFile</a:t>
            </a:r>
            <a:r>
              <a:rPr lang="zh-CN" altLang="zh-CN" dirty="0"/>
              <a:t>类随机读写文件的内容 </a:t>
            </a:r>
            <a:r>
              <a:rPr lang="zh-CN" altLang="en-US" dirty="0">
                <a:sym typeface="+mn-ea"/>
              </a:rPr>
              <a:t>。</a:t>
            </a:r>
          </a:p>
          <a:p>
            <a:r>
              <a:rPr lang="zh-CN" altLang="zh-CN" dirty="0"/>
              <a:t>可以熟练使用</a:t>
            </a:r>
            <a:r>
              <a:rPr lang="en-US" altLang="zh-CN" dirty="0"/>
              <a:t>Buffer</a:t>
            </a:r>
            <a:r>
              <a:rPr lang="zh-CN" altLang="zh-CN" dirty="0"/>
              <a:t>读取</a:t>
            </a:r>
            <a:r>
              <a:rPr lang="en-US" altLang="zh-CN" dirty="0"/>
              <a:t>Channel</a:t>
            </a:r>
            <a:r>
              <a:rPr lang="zh-CN" altLang="zh-CN" dirty="0"/>
              <a:t>中的数据 </a:t>
            </a:r>
            <a:r>
              <a:rPr lang="zh-CN" altLang="en-US" dirty="0">
                <a:sym typeface="+mn-ea"/>
              </a:rPr>
              <a:t>。</a:t>
            </a:r>
          </a:p>
          <a:p>
            <a:pPr marL="0" indent="0">
              <a:buNone/>
            </a:pP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862" y="2137059"/>
            <a:ext cx="440882" cy="34396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2135152"/>
            <a:ext cx="440882" cy="35536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862" y="1272186"/>
            <a:ext cx="440882" cy="34396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862" y="843558"/>
            <a:ext cx="440882" cy="34396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862" y="1718568"/>
            <a:ext cx="440882" cy="3439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2081637E-0A67-3345-8653-EF3E9642BF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843558"/>
            <a:ext cx="440882" cy="355366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2195739" y="141998"/>
            <a:ext cx="6768877" cy="368300"/>
          </a:xfrm>
        </p:spPr>
        <p:txBody>
          <a:bodyPr anchor="ctr"/>
          <a:lstStyle/>
          <a:p>
            <a:r>
              <a:rPr lang="zh-CN" altLang="en-US" dirty="0"/>
              <a:t>本单元速度目标</a:t>
            </a:r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</a:t>
            </a:r>
            <a:r>
              <a:rPr lang="zh-CN" altLang="zh-CN" dirty="0"/>
              <a:t>分钟内实现学生对象的序列化和反序列化 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40</a:t>
            </a:r>
            <a:r>
              <a:rPr lang="zh-CN" altLang="zh-CN" dirty="0"/>
              <a:t>分钟内通过</a:t>
            </a:r>
            <a:r>
              <a:rPr lang="en-US" altLang="zh-CN" dirty="0"/>
              <a:t>NIO</a:t>
            </a:r>
            <a:r>
              <a:rPr lang="zh-CN" altLang="zh-CN" dirty="0"/>
              <a:t>的方式实现用户的登录和注册 </a:t>
            </a:r>
            <a:r>
              <a:rPr lang="zh-CN" altLang="en-US" dirty="0"/>
              <a:t>。</a:t>
            </a:r>
            <a:endParaRPr lang="en-US" altLang="zh-CN"/>
          </a:p>
          <a:p>
            <a:r>
              <a:rPr lang="zh-CN" altLang="en-US"/>
              <a:t>代码量 </a:t>
            </a:r>
            <a:r>
              <a:rPr lang="en-US" altLang="zh-CN" dirty="0"/>
              <a:t>400</a:t>
            </a:r>
            <a:r>
              <a:rPr lang="zh-CN" altLang="en-US" dirty="0"/>
              <a:t>行。</a:t>
            </a:r>
          </a:p>
          <a:p>
            <a:endParaRPr lang="zh-CN" altLang="en-US" b="0" dirty="0">
              <a:latin typeface="+mn-ea"/>
              <a:ea typeface="+mn-ea"/>
            </a:endParaRPr>
          </a:p>
          <a:p>
            <a:pPr marL="0" indent="0">
              <a:buNone/>
            </a:pPr>
            <a:endParaRPr lang="zh-CN" altLang="en-US" b="0" dirty="0">
              <a:latin typeface="+mn-ea"/>
              <a:ea typeface="+mn-ea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Browallia New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3589</TotalTime>
  <Words>3503</Words>
  <Application>Microsoft Office PowerPoint</Application>
  <PresentationFormat>全屏显示(16:9)</PresentationFormat>
  <Paragraphs>660</Paragraphs>
  <Slides>64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7" baseType="lpstr">
      <vt:lpstr>Malgun Gothic</vt:lpstr>
      <vt:lpstr>Monaco</vt:lpstr>
      <vt:lpstr>黑体</vt:lpstr>
      <vt:lpstr>宋体</vt:lpstr>
      <vt:lpstr>微软雅黑</vt:lpstr>
      <vt:lpstr>Arial</vt:lpstr>
      <vt:lpstr>Browallia New</vt:lpstr>
      <vt:lpstr>Calibri</vt:lpstr>
      <vt:lpstr>Impact</vt:lpstr>
      <vt:lpstr>Tahoma</vt:lpstr>
      <vt:lpstr>Times New Roman</vt:lpstr>
      <vt:lpstr>Wingdings</vt:lpstr>
      <vt:lpstr>Office 主题</vt:lpstr>
      <vt:lpstr>第九单元</vt:lpstr>
      <vt:lpstr>概念图总览</vt:lpstr>
      <vt:lpstr>回顾</vt:lpstr>
      <vt:lpstr>作业点评</vt:lpstr>
      <vt:lpstr>预习检查</vt:lpstr>
      <vt:lpstr>贯穿案例</vt:lpstr>
      <vt:lpstr>本单元知识目标</vt:lpstr>
      <vt:lpstr>本单元能力目标</vt:lpstr>
      <vt:lpstr>本单元速度目标</vt:lpstr>
      <vt:lpstr>为什么使用对象序列化和反序列化</vt:lpstr>
      <vt:lpstr>什么是对象序列化</vt:lpstr>
      <vt:lpstr>对象序列化的作用</vt:lpstr>
      <vt:lpstr>什么是对象反序列化</vt:lpstr>
      <vt:lpstr>对象反序列化的作用</vt:lpstr>
      <vt:lpstr>什么是Serializable接口</vt:lpstr>
      <vt:lpstr>对象序列化的应用</vt:lpstr>
      <vt:lpstr>对象反序列化的应用</vt:lpstr>
      <vt:lpstr>课堂编程</vt:lpstr>
      <vt:lpstr>为什么使用配置文件</vt:lpstr>
      <vt:lpstr>什么是配置文件</vt:lpstr>
      <vt:lpstr>什么是配置文件</vt:lpstr>
      <vt:lpstr>配置文件的作用</vt:lpstr>
      <vt:lpstr>Properties类的应用</vt:lpstr>
      <vt:lpstr>Properties类的应用</vt:lpstr>
      <vt:lpstr>Properties类的应用</vt:lpstr>
      <vt:lpstr>课堂编程</vt:lpstr>
      <vt:lpstr>应用场景——断点续传</vt:lpstr>
      <vt:lpstr>文件的访问模式</vt:lpstr>
      <vt:lpstr>RandomAccessFile类的应用</vt:lpstr>
      <vt:lpstr>RandomAccessFile类的常用方法</vt:lpstr>
      <vt:lpstr>RandomAccessFile类的应用</vt:lpstr>
      <vt:lpstr>RandomAccessFile类的应用</vt:lpstr>
      <vt:lpstr>课堂编程</vt:lpstr>
      <vt:lpstr>传统IO有什么问题？</vt:lpstr>
      <vt:lpstr>应用场景分类</vt:lpstr>
      <vt:lpstr>用小明去水房打水的案例，针对于不同情景分别介绍</vt:lpstr>
      <vt:lpstr>阻塞IO的应用场景解析</vt:lpstr>
      <vt:lpstr>阻塞IO的作用</vt:lpstr>
      <vt:lpstr>非阻塞IO的应用场景解析</vt:lpstr>
      <vt:lpstr>非阻塞IO的作用</vt:lpstr>
      <vt:lpstr>同步IO的应用场景解析</vt:lpstr>
      <vt:lpstr>同步IO的作用</vt:lpstr>
      <vt:lpstr>异步IO的应用场景解析</vt:lpstr>
      <vt:lpstr>异步IO的作用</vt:lpstr>
      <vt:lpstr>字符集就是为每个字符编个号码而已</vt:lpstr>
      <vt:lpstr>什么是字符集</vt:lpstr>
      <vt:lpstr>字符集的作用</vt:lpstr>
      <vt:lpstr>字符集的字符串别名</vt:lpstr>
      <vt:lpstr>Charset类的应用</vt:lpstr>
      <vt:lpstr>Charset类的应用</vt:lpstr>
      <vt:lpstr>NIO和BIO的区别</vt:lpstr>
      <vt:lpstr>在哪些领域适合使用NIO？</vt:lpstr>
      <vt:lpstr>什么是FileChannel类</vt:lpstr>
      <vt:lpstr>FileChannel类的方法</vt:lpstr>
      <vt:lpstr>Buffer类的方法</vt:lpstr>
      <vt:lpstr>ByteBuffer+FileChannel的应用</vt:lpstr>
      <vt:lpstr>ByteBuffer+FileChannel的应用</vt:lpstr>
      <vt:lpstr>CharBuffer+FileChannel的应用</vt:lpstr>
      <vt:lpstr>CharBuffer+FileChannel的应用</vt:lpstr>
      <vt:lpstr>CharBuffer+FileChannel的应用</vt:lpstr>
      <vt:lpstr>CharBuffer+FileChannel的应用</vt:lpstr>
      <vt:lpstr>课堂编程</vt:lpstr>
      <vt:lpstr>单元小结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第1章内容回顾</dc:title>
  <dc:creator>xiaojing.dai</dc:creator>
  <cp:lastModifiedBy>Qzc</cp:lastModifiedBy>
  <cp:revision>2283</cp:revision>
  <dcterms:created xsi:type="dcterms:W3CDTF">2006-03-08T06:55:00Z</dcterms:created>
  <dcterms:modified xsi:type="dcterms:W3CDTF">2018-10-12T06:43:13Z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